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84d52f5a2a_11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384d52f5a2a_1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87d7babef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 this attack, the adversary doesn’t have access to the training data, the weights of the model, or even the training logs. Their only leverage is the ability to tamper with the loss-computation code.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paper assumes that the attacker does know the task the model is meant to solve and enough about the training code structure to know where to place the malicious snippet. That gives them just enough of a window to hide the backdoor.</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Their goals can be targeted. The attacker can teach the model to perform an entirely different task whenever a trigger appears. The paper demos how a model that normally counts people can be made to </a:t>
            </a:r>
            <a:r>
              <a:rPr i="1" lang="en-US" sz="1100">
                <a:latin typeface="Arial"/>
                <a:ea typeface="Arial"/>
                <a:cs typeface="Arial"/>
                <a:sym typeface="Arial"/>
              </a:rPr>
              <a:t>identify</a:t>
            </a:r>
            <a:r>
              <a:rPr lang="en-US" sz="1100">
                <a:latin typeface="Arial"/>
                <a:ea typeface="Arial"/>
                <a:cs typeface="Arial"/>
                <a:sym typeface="Arial"/>
              </a:rPr>
              <a:t> specific individuals instead.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Finally, the triggers themselves can be very flexible. They might be imperceptible, like a single pixel in an image. They might be perceptible, like a physical object. Or, in the case of text, they can even be completely natural phrases which may occur in the data as is, which makes them even harder to detect.</a:t>
            </a:r>
            <a:endParaRPr/>
          </a:p>
        </p:txBody>
      </p:sp>
      <p:sp>
        <p:nvSpPr>
          <p:cNvPr id="103" name="Google Shape;103;g387d7babef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84d52f5a2a_1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g384d52f5a2a_1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84d2ad3811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384d2ad3811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87d7babef8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The core technique relies heavily on MGDA, which requires computing extra gradients every batch. That’s fine for smaller models, but it raises questions about whether it would scale to today’s massive training jobs, like large language models trained on hundreds of GPUs.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The patched loss code runs the model on extra inputs and computes extra gradients for the backdoor loss. That’s an extra forward and backward pass per input which doubles the compute for those samples. In theory, this could be visible because training would slow down or GPUs would show higher utilization. But the paper doesn’t actually measure whether these overheads could be detected in practice. This also means that practically the attacker can only run it for some batches or samples which in turn raises questions about the effectiveness of the attack.</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Another limitation is the range of triggers they tested. They show the attack with a pixel, a patch, and one phrase, but they don’t test a wide variety of triggers or study how robust the attack would be under natural noise, transformations, or distribution shifts.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Finally, while they do run ImageNet and RoBERTa experiments, the most interesting novelty — covert task-switching, like making the model do sums or multiplications — is only demonstrated on toy datasets like MultiMNIST. That leaves an open question of whether these complex backdoors would really scale up to large, real-world models.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So, while the attack looks powerful in controlled settings, it’s not fully proven in terms of scalability or robustness.”</a:t>
            </a:r>
            <a:endParaRPr sz="1100">
              <a:latin typeface="Arial"/>
              <a:ea typeface="Arial"/>
              <a:cs typeface="Arial"/>
              <a:sym typeface="Arial"/>
            </a:endParaRPr>
          </a:p>
          <a:p>
            <a:pPr indent="0" lvl="0" marL="0" rtl="0" algn="l">
              <a:spcBef>
                <a:spcPts val="1200"/>
              </a:spcBef>
              <a:spcAft>
                <a:spcPts val="0"/>
              </a:spcAft>
              <a:buNone/>
            </a:pPr>
            <a:r>
              <a:t/>
            </a:r>
            <a:endParaRPr/>
          </a:p>
        </p:txBody>
      </p:sp>
      <p:sp>
        <p:nvSpPr>
          <p:cNvPr id="125" name="Google Shape;125;g387d7babef8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87d7babef8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First, the attack still depends on being able to access and modify the loss-computation code. That’s realistic in open supply chains, but in tightly controlled training setups, it might not be feasible. Alongside that, the attacker also needs to know enough about the training API to insert their code in exactly the right place, which narrows who can actually carry out this attack.</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Ethics is another area that feels under addressed. Semantic backdoors that flip sentiment based on a person’s name are powerful, but also raise serious risks of bias or targeted misuse. The paper doesn’t really dig into those implications.</a:t>
            </a:r>
            <a:endParaRPr sz="11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lang="en-US" sz="1100">
                <a:latin typeface="Arial"/>
                <a:ea typeface="Arial"/>
                <a:cs typeface="Arial"/>
                <a:sym typeface="Arial"/>
              </a:rPr>
              <a:t>Finally, the presentation itself could be clearer. The math behind MGDA and Frank-Wolfe is written in a dense, technical style, with very little intuitive explanation. I know I struggled to get through those </a:t>
            </a:r>
            <a:endParaRPr/>
          </a:p>
        </p:txBody>
      </p:sp>
      <p:sp>
        <p:nvSpPr>
          <p:cNvPr id="131" name="Google Shape;131;g387d7babef8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84d3f03c1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384d3f03c1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sp>
        <p:nvSpPr>
          <p:cNvPr id="14" name="Google Shape;14;p2"/>
          <p:cNvSpPr txBox="1"/>
          <p:nvPr>
            <p:ph type="title"/>
          </p:nvPr>
        </p:nvSpPr>
        <p:spPr>
          <a:xfrm>
            <a:off x="2447108" y="1846217"/>
            <a:ext cx="8906692" cy="259515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body"/>
          </p:nvPr>
        </p:nvSpPr>
        <p:spPr>
          <a:xfrm>
            <a:off x="2447108" y="4441370"/>
            <a:ext cx="8906692" cy="62593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rgbClr val="B3A369"/>
              </a:buClr>
              <a:buSzPts val="18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s">
  <p:cSld name="Charts">
    <p:spTree>
      <p:nvGrpSpPr>
        <p:cNvPr id="51" name="Shape 51"/>
        <p:cNvGrpSpPr/>
        <p:nvPr/>
      </p:nvGrpSpPr>
      <p:grpSpPr>
        <a:xfrm>
          <a:off x="0" y="0"/>
          <a:ext cx="0" cy="0"/>
          <a:chOff x="0" y="0"/>
          <a:chExt cx="0" cy="0"/>
        </a:xfrm>
      </p:grpSpPr>
      <p:sp>
        <p:nvSpPr>
          <p:cNvPr id="52" name="Google Shape;52;p12"/>
          <p:cNvSpPr txBox="1"/>
          <p:nvPr>
            <p:ph type="title"/>
          </p:nvPr>
        </p:nvSpPr>
        <p:spPr>
          <a:xfrm>
            <a:off x="381000" y="200722"/>
            <a:ext cx="11430000" cy="10147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7934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2"/>
          <p:cNvSpPr txBox="1"/>
          <p:nvPr>
            <p:ph idx="10" type="dt"/>
          </p:nvPr>
        </p:nvSpPr>
        <p:spPr>
          <a:xfrm>
            <a:off x="1408329" y="6182540"/>
            <a:ext cx="154665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2"/>
          <p:cNvSpPr txBox="1"/>
          <p:nvPr>
            <p:ph idx="12" type="sldNum"/>
          </p:nvPr>
        </p:nvSpPr>
        <p:spPr>
          <a:xfrm>
            <a:off x="381000" y="6182540"/>
            <a:ext cx="916577"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5" name="Google Shape;55;p12"/>
          <p:cNvSpPr/>
          <p:nvPr>
            <p:ph idx="2" type="chart"/>
          </p:nvPr>
        </p:nvSpPr>
        <p:spPr>
          <a:xfrm>
            <a:off x="381000" y="1435100"/>
            <a:ext cx="7510463" cy="457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3057"/>
              </a:buClr>
              <a:buSzPts val="2400"/>
              <a:buFont typeface="Arial"/>
              <a:buChar char="•"/>
              <a:defRPr b="0" i="0" sz="2400" u="none" cap="none" strike="noStrike">
                <a:solidFill>
                  <a:srgbClr val="003057"/>
                </a:solidFill>
                <a:latin typeface="Roboto"/>
                <a:ea typeface="Roboto"/>
                <a:cs typeface="Roboto"/>
                <a:sym typeface="Roboto"/>
              </a:defRPr>
            </a:lvl1pPr>
            <a:lvl2pPr lvl="1" marR="0" rtl="0" algn="l">
              <a:lnSpc>
                <a:spcPct val="90000"/>
              </a:lnSpc>
              <a:spcBef>
                <a:spcPts val="500"/>
              </a:spcBef>
              <a:spcAft>
                <a:spcPts val="0"/>
              </a:spcAft>
              <a:buClr>
                <a:srgbClr val="003057"/>
              </a:buClr>
              <a:buSzPts val="2000"/>
              <a:buFont typeface="Arial"/>
              <a:buChar char="•"/>
              <a:defRPr b="0" i="0" sz="2000" u="none" cap="none" strike="noStrike">
                <a:solidFill>
                  <a:srgbClr val="003057"/>
                </a:solidFill>
                <a:latin typeface="Roboto"/>
                <a:ea typeface="Roboto"/>
                <a:cs typeface="Roboto"/>
                <a:sym typeface="Roboto"/>
              </a:defRPr>
            </a:lvl2pPr>
            <a:lvl3pPr lvl="2" marR="0" rtl="0" algn="l">
              <a:lnSpc>
                <a:spcPct val="90000"/>
              </a:lnSpc>
              <a:spcBef>
                <a:spcPts val="500"/>
              </a:spcBef>
              <a:spcAft>
                <a:spcPts val="0"/>
              </a:spcAft>
              <a:buClr>
                <a:srgbClr val="003057"/>
              </a:buClr>
              <a:buSzPts val="1800"/>
              <a:buFont typeface="Arial"/>
              <a:buChar char="•"/>
              <a:defRPr b="0" i="0" sz="1800" u="none" cap="none" strike="noStrike">
                <a:solidFill>
                  <a:srgbClr val="003057"/>
                </a:solidFill>
                <a:latin typeface="Roboto"/>
                <a:ea typeface="Roboto"/>
                <a:cs typeface="Roboto"/>
                <a:sym typeface="Roboto"/>
              </a:defRPr>
            </a:lvl3pPr>
            <a:lvl4pPr lvl="3" marR="0" rtl="0" algn="l">
              <a:lnSpc>
                <a:spcPct val="90000"/>
              </a:lnSpc>
              <a:spcBef>
                <a:spcPts val="500"/>
              </a:spcBef>
              <a:spcAft>
                <a:spcPts val="0"/>
              </a:spcAft>
              <a:buClr>
                <a:srgbClr val="003057"/>
              </a:buClr>
              <a:buSzPts val="1400"/>
              <a:buFont typeface="Arial"/>
              <a:buChar char="•"/>
              <a:defRPr b="0" i="0" sz="1400" u="none" cap="none" strike="noStrike">
                <a:solidFill>
                  <a:srgbClr val="003057"/>
                </a:solidFill>
                <a:latin typeface="Roboto"/>
                <a:ea typeface="Roboto"/>
                <a:cs typeface="Roboto"/>
                <a:sym typeface="Roboto"/>
              </a:defRPr>
            </a:lvl4pPr>
            <a:lvl5pPr lvl="4" marR="0" rtl="0" algn="l">
              <a:lnSpc>
                <a:spcPct val="90000"/>
              </a:lnSpc>
              <a:spcBef>
                <a:spcPts val="500"/>
              </a:spcBef>
              <a:spcAft>
                <a:spcPts val="0"/>
              </a:spcAft>
              <a:buClr>
                <a:srgbClr val="003057"/>
              </a:buClr>
              <a:buSzPts val="1100"/>
              <a:buFont typeface="Arial"/>
              <a:buChar char="•"/>
              <a:defRPr b="0" i="0" sz="1100" u="none" cap="none" strike="noStrike">
                <a:solidFill>
                  <a:srgbClr val="003057"/>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 name="Google Shape;56;p12"/>
          <p:cNvSpPr txBox="1"/>
          <p:nvPr>
            <p:ph idx="1" type="body"/>
          </p:nvPr>
        </p:nvSpPr>
        <p:spPr>
          <a:xfrm>
            <a:off x="8116888" y="1435100"/>
            <a:ext cx="3694112" cy="34178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3057"/>
              </a:buClr>
              <a:buSzPts val="1800"/>
              <a:buChar char="•"/>
              <a:defRPr/>
            </a:lvl1pPr>
            <a:lvl2pPr indent="-342900" lvl="1" marL="914400" algn="l">
              <a:lnSpc>
                <a:spcPct val="90000"/>
              </a:lnSpc>
              <a:spcBef>
                <a:spcPts val="500"/>
              </a:spcBef>
              <a:spcAft>
                <a:spcPts val="0"/>
              </a:spcAft>
              <a:buClr>
                <a:srgbClr val="003057"/>
              </a:buClr>
              <a:buSzPts val="1800"/>
              <a:buChar char="•"/>
              <a:defRPr/>
            </a:lvl2pPr>
            <a:lvl3pPr indent="-342900" lvl="2" marL="1371600" algn="l">
              <a:lnSpc>
                <a:spcPct val="90000"/>
              </a:lnSpc>
              <a:spcBef>
                <a:spcPts val="500"/>
              </a:spcBef>
              <a:spcAft>
                <a:spcPts val="0"/>
              </a:spcAft>
              <a:buClr>
                <a:srgbClr val="003057"/>
              </a:buClr>
              <a:buSzPts val="1800"/>
              <a:buChar char="•"/>
              <a:defRPr/>
            </a:lvl3pPr>
            <a:lvl4pPr indent="-342900" lvl="3" marL="1828800" algn="l">
              <a:lnSpc>
                <a:spcPct val="90000"/>
              </a:lnSpc>
              <a:spcBef>
                <a:spcPts val="500"/>
              </a:spcBef>
              <a:spcAft>
                <a:spcPts val="0"/>
              </a:spcAft>
              <a:buClr>
                <a:srgbClr val="003057"/>
              </a:buClr>
              <a:buSzPts val="1800"/>
              <a:buChar char="•"/>
              <a:defRPr/>
            </a:lvl4pPr>
            <a:lvl5pPr indent="-342900" lvl="4" marL="2286000" algn="l">
              <a:lnSpc>
                <a:spcPct val="90000"/>
              </a:lnSpc>
              <a:spcBef>
                <a:spcPts val="500"/>
              </a:spcBef>
              <a:spcAft>
                <a:spcPts val="0"/>
              </a:spcAft>
              <a:buClr>
                <a:srgbClr val="0030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7" name="Shape 57"/>
        <p:cNvGrpSpPr/>
        <p:nvPr/>
      </p:nvGrpSpPr>
      <p:grpSpPr>
        <a:xfrm>
          <a:off x="0" y="0"/>
          <a:ext cx="0" cy="0"/>
          <a:chOff x="0" y="0"/>
          <a:chExt cx="0" cy="0"/>
        </a:xfrm>
      </p:grpSpPr>
      <p:sp>
        <p:nvSpPr>
          <p:cNvPr id="58" name="Google Shape;58;p13"/>
          <p:cNvSpPr txBox="1"/>
          <p:nvPr>
            <p:ph idx="1" type="body"/>
          </p:nvPr>
        </p:nvSpPr>
        <p:spPr>
          <a:xfrm>
            <a:off x="381001" y="1235113"/>
            <a:ext cx="5617633"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3057"/>
              </a:buClr>
              <a:buSzPts val="2400"/>
              <a:buNone/>
              <a:defRPr b="1" sz="2400"/>
            </a:lvl1pPr>
            <a:lvl2pPr indent="-228600" lvl="1" marL="914400" algn="l">
              <a:lnSpc>
                <a:spcPct val="90000"/>
              </a:lnSpc>
              <a:spcBef>
                <a:spcPts val="500"/>
              </a:spcBef>
              <a:spcAft>
                <a:spcPts val="0"/>
              </a:spcAft>
              <a:buClr>
                <a:srgbClr val="003057"/>
              </a:buClr>
              <a:buSzPts val="2000"/>
              <a:buNone/>
              <a:defRPr b="1" sz="2000"/>
            </a:lvl2pPr>
            <a:lvl3pPr indent="-228600" lvl="2" marL="1371600" algn="l">
              <a:lnSpc>
                <a:spcPct val="90000"/>
              </a:lnSpc>
              <a:spcBef>
                <a:spcPts val="500"/>
              </a:spcBef>
              <a:spcAft>
                <a:spcPts val="0"/>
              </a:spcAft>
              <a:buClr>
                <a:srgbClr val="003057"/>
              </a:buClr>
              <a:buSzPts val="1800"/>
              <a:buNone/>
              <a:defRPr b="1" sz="1800"/>
            </a:lvl3pPr>
            <a:lvl4pPr indent="-228600" lvl="3" marL="1828800" algn="l">
              <a:lnSpc>
                <a:spcPct val="90000"/>
              </a:lnSpc>
              <a:spcBef>
                <a:spcPts val="500"/>
              </a:spcBef>
              <a:spcAft>
                <a:spcPts val="0"/>
              </a:spcAft>
              <a:buClr>
                <a:srgbClr val="003057"/>
              </a:buClr>
              <a:buSzPts val="1600"/>
              <a:buNone/>
              <a:defRPr b="1" sz="1600"/>
            </a:lvl4pPr>
            <a:lvl5pPr indent="-228600" lvl="4" marL="2286000" algn="l">
              <a:lnSpc>
                <a:spcPct val="90000"/>
              </a:lnSpc>
              <a:spcBef>
                <a:spcPts val="500"/>
              </a:spcBef>
              <a:spcAft>
                <a:spcPts val="0"/>
              </a:spcAft>
              <a:buClr>
                <a:srgbClr val="003057"/>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13"/>
          <p:cNvSpPr txBox="1"/>
          <p:nvPr>
            <p:ph idx="2" type="body"/>
          </p:nvPr>
        </p:nvSpPr>
        <p:spPr>
          <a:xfrm>
            <a:off x="381001" y="2078658"/>
            <a:ext cx="5617633" cy="336247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3057"/>
              </a:buClr>
              <a:buSzPts val="1800"/>
              <a:buChar char="•"/>
              <a:defRPr/>
            </a:lvl1pPr>
            <a:lvl2pPr indent="-342900" lvl="1" marL="914400" algn="l">
              <a:lnSpc>
                <a:spcPct val="90000"/>
              </a:lnSpc>
              <a:spcBef>
                <a:spcPts val="500"/>
              </a:spcBef>
              <a:spcAft>
                <a:spcPts val="0"/>
              </a:spcAft>
              <a:buClr>
                <a:srgbClr val="003057"/>
              </a:buClr>
              <a:buSzPts val="1800"/>
              <a:buChar char="•"/>
              <a:defRPr/>
            </a:lvl2pPr>
            <a:lvl3pPr indent="-342900" lvl="2" marL="1371600" algn="l">
              <a:lnSpc>
                <a:spcPct val="90000"/>
              </a:lnSpc>
              <a:spcBef>
                <a:spcPts val="500"/>
              </a:spcBef>
              <a:spcAft>
                <a:spcPts val="0"/>
              </a:spcAft>
              <a:buClr>
                <a:srgbClr val="003057"/>
              </a:buClr>
              <a:buSzPts val="1800"/>
              <a:buChar char="•"/>
              <a:defRPr/>
            </a:lvl3pPr>
            <a:lvl4pPr indent="-342900" lvl="3" marL="1828800" algn="l">
              <a:lnSpc>
                <a:spcPct val="90000"/>
              </a:lnSpc>
              <a:spcBef>
                <a:spcPts val="500"/>
              </a:spcBef>
              <a:spcAft>
                <a:spcPts val="0"/>
              </a:spcAft>
              <a:buClr>
                <a:srgbClr val="003057"/>
              </a:buClr>
              <a:buSzPts val="1800"/>
              <a:buChar char="•"/>
              <a:defRPr/>
            </a:lvl4pPr>
            <a:lvl5pPr indent="-342900" lvl="4" marL="2286000" algn="l">
              <a:lnSpc>
                <a:spcPct val="90000"/>
              </a:lnSpc>
              <a:spcBef>
                <a:spcPts val="500"/>
              </a:spcBef>
              <a:spcAft>
                <a:spcPts val="0"/>
              </a:spcAft>
              <a:buClr>
                <a:srgbClr val="0030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3"/>
          <p:cNvSpPr txBox="1"/>
          <p:nvPr>
            <p:ph idx="3" type="body"/>
          </p:nvPr>
        </p:nvSpPr>
        <p:spPr>
          <a:xfrm>
            <a:off x="6172200" y="1235113"/>
            <a:ext cx="56388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3057"/>
              </a:buClr>
              <a:buSzPts val="2400"/>
              <a:buNone/>
              <a:defRPr b="1" sz="2400"/>
            </a:lvl1pPr>
            <a:lvl2pPr indent="-228600" lvl="1" marL="914400" algn="l">
              <a:lnSpc>
                <a:spcPct val="90000"/>
              </a:lnSpc>
              <a:spcBef>
                <a:spcPts val="500"/>
              </a:spcBef>
              <a:spcAft>
                <a:spcPts val="0"/>
              </a:spcAft>
              <a:buClr>
                <a:srgbClr val="003057"/>
              </a:buClr>
              <a:buSzPts val="2000"/>
              <a:buNone/>
              <a:defRPr b="1" sz="2000"/>
            </a:lvl2pPr>
            <a:lvl3pPr indent="-228600" lvl="2" marL="1371600" algn="l">
              <a:lnSpc>
                <a:spcPct val="90000"/>
              </a:lnSpc>
              <a:spcBef>
                <a:spcPts val="500"/>
              </a:spcBef>
              <a:spcAft>
                <a:spcPts val="0"/>
              </a:spcAft>
              <a:buClr>
                <a:srgbClr val="003057"/>
              </a:buClr>
              <a:buSzPts val="1800"/>
              <a:buNone/>
              <a:defRPr b="1" sz="1800"/>
            </a:lvl3pPr>
            <a:lvl4pPr indent="-228600" lvl="3" marL="1828800" algn="l">
              <a:lnSpc>
                <a:spcPct val="90000"/>
              </a:lnSpc>
              <a:spcBef>
                <a:spcPts val="500"/>
              </a:spcBef>
              <a:spcAft>
                <a:spcPts val="0"/>
              </a:spcAft>
              <a:buClr>
                <a:srgbClr val="003057"/>
              </a:buClr>
              <a:buSzPts val="1600"/>
              <a:buNone/>
              <a:defRPr b="1" sz="1600"/>
            </a:lvl4pPr>
            <a:lvl5pPr indent="-228600" lvl="4" marL="2286000" algn="l">
              <a:lnSpc>
                <a:spcPct val="90000"/>
              </a:lnSpc>
              <a:spcBef>
                <a:spcPts val="500"/>
              </a:spcBef>
              <a:spcAft>
                <a:spcPts val="0"/>
              </a:spcAft>
              <a:buClr>
                <a:srgbClr val="003057"/>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13"/>
          <p:cNvSpPr txBox="1"/>
          <p:nvPr>
            <p:ph idx="4" type="body"/>
          </p:nvPr>
        </p:nvSpPr>
        <p:spPr>
          <a:xfrm>
            <a:off x="6172200" y="2078658"/>
            <a:ext cx="5638800" cy="336247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3057"/>
              </a:buClr>
              <a:buSzPts val="1800"/>
              <a:buChar char="•"/>
              <a:defRPr/>
            </a:lvl1pPr>
            <a:lvl2pPr indent="-342900" lvl="1" marL="914400" algn="l">
              <a:lnSpc>
                <a:spcPct val="90000"/>
              </a:lnSpc>
              <a:spcBef>
                <a:spcPts val="500"/>
              </a:spcBef>
              <a:spcAft>
                <a:spcPts val="0"/>
              </a:spcAft>
              <a:buClr>
                <a:srgbClr val="003057"/>
              </a:buClr>
              <a:buSzPts val="1800"/>
              <a:buChar char="•"/>
              <a:defRPr/>
            </a:lvl2pPr>
            <a:lvl3pPr indent="-342900" lvl="2" marL="1371600" algn="l">
              <a:lnSpc>
                <a:spcPct val="90000"/>
              </a:lnSpc>
              <a:spcBef>
                <a:spcPts val="500"/>
              </a:spcBef>
              <a:spcAft>
                <a:spcPts val="0"/>
              </a:spcAft>
              <a:buClr>
                <a:srgbClr val="003057"/>
              </a:buClr>
              <a:buSzPts val="1800"/>
              <a:buChar char="•"/>
              <a:defRPr/>
            </a:lvl3pPr>
            <a:lvl4pPr indent="-342900" lvl="3" marL="1828800" algn="l">
              <a:lnSpc>
                <a:spcPct val="90000"/>
              </a:lnSpc>
              <a:spcBef>
                <a:spcPts val="500"/>
              </a:spcBef>
              <a:spcAft>
                <a:spcPts val="0"/>
              </a:spcAft>
              <a:buClr>
                <a:srgbClr val="003057"/>
              </a:buClr>
              <a:buSzPts val="1800"/>
              <a:buChar char="•"/>
              <a:defRPr/>
            </a:lvl4pPr>
            <a:lvl5pPr indent="-342900" lvl="4" marL="2286000" algn="l">
              <a:lnSpc>
                <a:spcPct val="90000"/>
              </a:lnSpc>
              <a:spcBef>
                <a:spcPts val="500"/>
              </a:spcBef>
              <a:spcAft>
                <a:spcPts val="0"/>
              </a:spcAft>
              <a:buClr>
                <a:srgbClr val="0030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3"/>
          <p:cNvSpPr txBox="1"/>
          <p:nvPr>
            <p:ph idx="10" type="dt"/>
          </p:nvPr>
        </p:nvSpPr>
        <p:spPr>
          <a:xfrm>
            <a:off x="1408329" y="6182540"/>
            <a:ext cx="154665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2" type="sldNum"/>
          </p:nvPr>
        </p:nvSpPr>
        <p:spPr>
          <a:xfrm>
            <a:off x="381000" y="6182540"/>
            <a:ext cx="916577"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64" name="Google Shape;64;p13"/>
          <p:cNvSpPr txBox="1"/>
          <p:nvPr>
            <p:ph type="title"/>
          </p:nvPr>
        </p:nvSpPr>
        <p:spPr>
          <a:xfrm>
            <a:off x="381000" y="200722"/>
            <a:ext cx="11430000" cy="10147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7934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14"/>
          <p:cNvSpPr txBox="1"/>
          <p:nvPr>
            <p:ph type="title"/>
          </p:nvPr>
        </p:nvSpPr>
        <p:spPr>
          <a:xfrm>
            <a:off x="381000" y="200722"/>
            <a:ext cx="11430000" cy="10147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7934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4"/>
          <p:cNvSpPr txBox="1"/>
          <p:nvPr>
            <p:ph idx="1" type="body"/>
          </p:nvPr>
        </p:nvSpPr>
        <p:spPr>
          <a:xfrm>
            <a:off x="379048" y="1215483"/>
            <a:ext cx="5615353" cy="422565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3057"/>
              </a:buClr>
              <a:buSzPts val="1800"/>
              <a:buChar char="•"/>
              <a:defRPr/>
            </a:lvl1pPr>
            <a:lvl2pPr indent="-342900" lvl="1" marL="914400" algn="l">
              <a:lnSpc>
                <a:spcPct val="90000"/>
              </a:lnSpc>
              <a:spcBef>
                <a:spcPts val="500"/>
              </a:spcBef>
              <a:spcAft>
                <a:spcPts val="0"/>
              </a:spcAft>
              <a:buClr>
                <a:srgbClr val="003057"/>
              </a:buClr>
              <a:buSzPts val="1800"/>
              <a:buChar char="•"/>
              <a:defRPr/>
            </a:lvl2pPr>
            <a:lvl3pPr indent="-342900" lvl="2" marL="1371600" algn="l">
              <a:lnSpc>
                <a:spcPct val="90000"/>
              </a:lnSpc>
              <a:spcBef>
                <a:spcPts val="500"/>
              </a:spcBef>
              <a:spcAft>
                <a:spcPts val="0"/>
              </a:spcAft>
              <a:buClr>
                <a:srgbClr val="003057"/>
              </a:buClr>
              <a:buSzPts val="1800"/>
              <a:buChar char="•"/>
              <a:defRPr/>
            </a:lvl3pPr>
            <a:lvl4pPr indent="-342900" lvl="3" marL="1828800" algn="l">
              <a:lnSpc>
                <a:spcPct val="90000"/>
              </a:lnSpc>
              <a:spcBef>
                <a:spcPts val="500"/>
              </a:spcBef>
              <a:spcAft>
                <a:spcPts val="0"/>
              </a:spcAft>
              <a:buClr>
                <a:srgbClr val="003057"/>
              </a:buClr>
              <a:buSzPts val="1800"/>
              <a:buChar char="•"/>
              <a:defRPr/>
            </a:lvl4pPr>
            <a:lvl5pPr indent="-342900" lvl="4" marL="2286000" algn="l">
              <a:lnSpc>
                <a:spcPct val="90000"/>
              </a:lnSpc>
              <a:spcBef>
                <a:spcPts val="500"/>
              </a:spcBef>
              <a:spcAft>
                <a:spcPts val="0"/>
              </a:spcAft>
              <a:buClr>
                <a:srgbClr val="0030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4"/>
          <p:cNvSpPr txBox="1"/>
          <p:nvPr>
            <p:ph idx="2" type="body"/>
          </p:nvPr>
        </p:nvSpPr>
        <p:spPr>
          <a:xfrm>
            <a:off x="6197600" y="1215483"/>
            <a:ext cx="5613400" cy="422565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3057"/>
              </a:buClr>
              <a:buSzPts val="1800"/>
              <a:buChar char="•"/>
              <a:defRPr/>
            </a:lvl1pPr>
            <a:lvl2pPr indent="-342900" lvl="1" marL="914400" algn="l">
              <a:lnSpc>
                <a:spcPct val="90000"/>
              </a:lnSpc>
              <a:spcBef>
                <a:spcPts val="500"/>
              </a:spcBef>
              <a:spcAft>
                <a:spcPts val="0"/>
              </a:spcAft>
              <a:buClr>
                <a:srgbClr val="003057"/>
              </a:buClr>
              <a:buSzPts val="1800"/>
              <a:buChar char="•"/>
              <a:defRPr/>
            </a:lvl2pPr>
            <a:lvl3pPr indent="-342900" lvl="2" marL="1371600" algn="l">
              <a:lnSpc>
                <a:spcPct val="90000"/>
              </a:lnSpc>
              <a:spcBef>
                <a:spcPts val="500"/>
              </a:spcBef>
              <a:spcAft>
                <a:spcPts val="0"/>
              </a:spcAft>
              <a:buClr>
                <a:srgbClr val="003057"/>
              </a:buClr>
              <a:buSzPts val="1800"/>
              <a:buChar char="•"/>
              <a:defRPr/>
            </a:lvl3pPr>
            <a:lvl4pPr indent="-342900" lvl="3" marL="1828800" algn="l">
              <a:lnSpc>
                <a:spcPct val="90000"/>
              </a:lnSpc>
              <a:spcBef>
                <a:spcPts val="500"/>
              </a:spcBef>
              <a:spcAft>
                <a:spcPts val="0"/>
              </a:spcAft>
              <a:buClr>
                <a:srgbClr val="003057"/>
              </a:buClr>
              <a:buSzPts val="1800"/>
              <a:buChar char="•"/>
              <a:defRPr/>
            </a:lvl4pPr>
            <a:lvl5pPr indent="-342900" lvl="4" marL="2286000" algn="l">
              <a:lnSpc>
                <a:spcPct val="90000"/>
              </a:lnSpc>
              <a:spcBef>
                <a:spcPts val="500"/>
              </a:spcBef>
              <a:spcAft>
                <a:spcPts val="0"/>
              </a:spcAft>
              <a:buClr>
                <a:srgbClr val="0030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4"/>
          <p:cNvSpPr txBox="1"/>
          <p:nvPr>
            <p:ph idx="10" type="dt"/>
          </p:nvPr>
        </p:nvSpPr>
        <p:spPr>
          <a:xfrm>
            <a:off x="1408329" y="6182540"/>
            <a:ext cx="154665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
          <p:cNvSpPr txBox="1"/>
          <p:nvPr>
            <p:ph idx="12" type="sldNum"/>
          </p:nvPr>
        </p:nvSpPr>
        <p:spPr>
          <a:xfrm>
            <a:off x="381000" y="6182540"/>
            <a:ext cx="916577"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llery">
  <p:cSld name="Gallery">
    <p:spTree>
      <p:nvGrpSpPr>
        <p:cNvPr id="71" name="Shape 71"/>
        <p:cNvGrpSpPr/>
        <p:nvPr/>
      </p:nvGrpSpPr>
      <p:grpSpPr>
        <a:xfrm>
          <a:off x="0" y="0"/>
          <a:ext cx="0" cy="0"/>
          <a:chOff x="0" y="0"/>
          <a:chExt cx="0" cy="0"/>
        </a:xfrm>
      </p:grpSpPr>
      <p:sp>
        <p:nvSpPr>
          <p:cNvPr id="72" name="Google Shape;72;p15"/>
          <p:cNvSpPr txBox="1"/>
          <p:nvPr>
            <p:ph idx="10" type="dt"/>
          </p:nvPr>
        </p:nvSpPr>
        <p:spPr>
          <a:xfrm>
            <a:off x="1408329" y="6182540"/>
            <a:ext cx="154665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5"/>
          <p:cNvSpPr txBox="1"/>
          <p:nvPr>
            <p:ph idx="12" type="sldNum"/>
          </p:nvPr>
        </p:nvSpPr>
        <p:spPr>
          <a:xfrm>
            <a:off x="381000" y="6182540"/>
            <a:ext cx="916577"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74" name="Google Shape;74;p15"/>
          <p:cNvSpPr txBox="1"/>
          <p:nvPr>
            <p:ph type="title"/>
          </p:nvPr>
        </p:nvSpPr>
        <p:spPr>
          <a:xfrm>
            <a:off x="381000" y="200722"/>
            <a:ext cx="11430000" cy="10147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7934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5"/>
          <p:cNvSpPr/>
          <p:nvPr>
            <p:ph idx="2" type="pic"/>
          </p:nvPr>
        </p:nvSpPr>
        <p:spPr>
          <a:xfrm>
            <a:off x="381000" y="1425402"/>
            <a:ext cx="3074469" cy="2081855"/>
          </a:xfrm>
          <a:prstGeom prst="rect">
            <a:avLst/>
          </a:prstGeom>
          <a:noFill/>
          <a:ln>
            <a:noFill/>
          </a:ln>
        </p:spPr>
      </p:sp>
      <p:sp>
        <p:nvSpPr>
          <p:cNvPr id="76" name="Google Shape;76;p15"/>
          <p:cNvSpPr/>
          <p:nvPr>
            <p:ph idx="3" type="pic"/>
          </p:nvPr>
        </p:nvSpPr>
        <p:spPr>
          <a:xfrm>
            <a:off x="3771394" y="1425402"/>
            <a:ext cx="3074469" cy="2081855"/>
          </a:xfrm>
          <a:prstGeom prst="rect">
            <a:avLst/>
          </a:prstGeom>
          <a:noFill/>
          <a:ln>
            <a:noFill/>
          </a:ln>
        </p:spPr>
      </p:sp>
      <p:sp>
        <p:nvSpPr>
          <p:cNvPr id="77" name="Google Shape;77;p15"/>
          <p:cNvSpPr/>
          <p:nvPr>
            <p:ph idx="4" type="pic"/>
          </p:nvPr>
        </p:nvSpPr>
        <p:spPr>
          <a:xfrm>
            <a:off x="7178140" y="1425402"/>
            <a:ext cx="3074469" cy="2081855"/>
          </a:xfrm>
          <a:prstGeom prst="rect">
            <a:avLst/>
          </a:prstGeom>
          <a:noFill/>
          <a:ln>
            <a:noFill/>
          </a:ln>
        </p:spPr>
      </p:sp>
      <p:sp>
        <p:nvSpPr>
          <p:cNvPr id="78" name="Google Shape;78;p15"/>
          <p:cNvSpPr/>
          <p:nvPr>
            <p:ph idx="5" type="pic"/>
          </p:nvPr>
        </p:nvSpPr>
        <p:spPr>
          <a:xfrm>
            <a:off x="381000" y="3772092"/>
            <a:ext cx="3074469" cy="2081855"/>
          </a:xfrm>
          <a:prstGeom prst="rect">
            <a:avLst/>
          </a:prstGeom>
          <a:noFill/>
          <a:ln>
            <a:noFill/>
          </a:ln>
        </p:spPr>
      </p:sp>
      <p:sp>
        <p:nvSpPr>
          <p:cNvPr id="79" name="Google Shape;79;p15"/>
          <p:cNvSpPr/>
          <p:nvPr>
            <p:ph idx="6" type="pic"/>
          </p:nvPr>
        </p:nvSpPr>
        <p:spPr>
          <a:xfrm>
            <a:off x="3771394" y="3772092"/>
            <a:ext cx="3074469" cy="2081855"/>
          </a:xfrm>
          <a:prstGeom prst="rect">
            <a:avLst/>
          </a:prstGeom>
          <a:noFill/>
          <a:ln>
            <a:noFill/>
          </a:ln>
        </p:spPr>
      </p:sp>
      <p:sp>
        <p:nvSpPr>
          <p:cNvPr id="80" name="Google Shape;80;p15"/>
          <p:cNvSpPr/>
          <p:nvPr>
            <p:ph idx="7" type="pic"/>
          </p:nvPr>
        </p:nvSpPr>
        <p:spPr>
          <a:xfrm>
            <a:off x="7178140" y="3772092"/>
            <a:ext cx="3074469" cy="2081855"/>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16"/>
          <p:cNvSpPr txBox="1"/>
          <p:nvPr>
            <p:ph type="title"/>
          </p:nvPr>
        </p:nvSpPr>
        <p:spPr>
          <a:xfrm>
            <a:off x="381001" y="457200"/>
            <a:ext cx="393276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7934B"/>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6"/>
          <p:cNvSpPr/>
          <p:nvPr>
            <p:ph idx="2" type="pic"/>
          </p:nvPr>
        </p:nvSpPr>
        <p:spPr>
          <a:xfrm>
            <a:off x="4614203" y="457201"/>
            <a:ext cx="7196798" cy="4983934"/>
          </a:xfrm>
          <a:prstGeom prst="rect">
            <a:avLst/>
          </a:prstGeom>
          <a:noFill/>
          <a:ln>
            <a:noFill/>
          </a:ln>
        </p:spPr>
      </p:sp>
      <p:sp>
        <p:nvSpPr>
          <p:cNvPr id="84" name="Google Shape;84;p16"/>
          <p:cNvSpPr txBox="1"/>
          <p:nvPr>
            <p:ph idx="1" type="body"/>
          </p:nvPr>
        </p:nvSpPr>
        <p:spPr>
          <a:xfrm>
            <a:off x="381001" y="2274850"/>
            <a:ext cx="3932767" cy="316628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3057"/>
              </a:buClr>
              <a:buSzPts val="1600"/>
              <a:buNone/>
              <a:defRPr sz="1600"/>
            </a:lvl1pPr>
            <a:lvl2pPr indent="-228600" lvl="1" marL="914400" algn="l">
              <a:lnSpc>
                <a:spcPct val="90000"/>
              </a:lnSpc>
              <a:spcBef>
                <a:spcPts val="500"/>
              </a:spcBef>
              <a:spcAft>
                <a:spcPts val="0"/>
              </a:spcAft>
              <a:buClr>
                <a:srgbClr val="003057"/>
              </a:buClr>
              <a:buSzPts val="1400"/>
              <a:buNone/>
              <a:defRPr sz="1400"/>
            </a:lvl2pPr>
            <a:lvl3pPr indent="-228600" lvl="2" marL="1371600" algn="l">
              <a:lnSpc>
                <a:spcPct val="90000"/>
              </a:lnSpc>
              <a:spcBef>
                <a:spcPts val="500"/>
              </a:spcBef>
              <a:spcAft>
                <a:spcPts val="0"/>
              </a:spcAft>
              <a:buClr>
                <a:srgbClr val="003057"/>
              </a:buClr>
              <a:buSzPts val="1200"/>
              <a:buNone/>
              <a:defRPr sz="1200"/>
            </a:lvl3pPr>
            <a:lvl4pPr indent="-228600" lvl="3" marL="1828800" algn="l">
              <a:lnSpc>
                <a:spcPct val="90000"/>
              </a:lnSpc>
              <a:spcBef>
                <a:spcPts val="500"/>
              </a:spcBef>
              <a:spcAft>
                <a:spcPts val="0"/>
              </a:spcAft>
              <a:buClr>
                <a:srgbClr val="003057"/>
              </a:buClr>
              <a:buSzPts val="1000"/>
              <a:buNone/>
              <a:defRPr sz="1000"/>
            </a:lvl4pPr>
            <a:lvl5pPr indent="-228600" lvl="4" marL="2286000" algn="l">
              <a:lnSpc>
                <a:spcPct val="90000"/>
              </a:lnSpc>
              <a:spcBef>
                <a:spcPts val="500"/>
              </a:spcBef>
              <a:spcAft>
                <a:spcPts val="0"/>
              </a:spcAft>
              <a:buClr>
                <a:srgbClr val="003057"/>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16"/>
          <p:cNvSpPr txBox="1"/>
          <p:nvPr>
            <p:ph idx="10" type="dt"/>
          </p:nvPr>
        </p:nvSpPr>
        <p:spPr>
          <a:xfrm>
            <a:off x="1408329" y="6182540"/>
            <a:ext cx="154665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6"/>
          <p:cNvSpPr txBox="1"/>
          <p:nvPr>
            <p:ph idx="12" type="sldNum"/>
          </p:nvPr>
        </p:nvSpPr>
        <p:spPr>
          <a:xfrm>
            <a:off x="381000" y="6182540"/>
            <a:ext cx="916577"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ch Tower">
  <p:cSld name="Title - Tech Tower">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2447108" y="1846217"/>
            <a:ext cx="8906692" cy="259515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1" type="body"/>
          </p:nvPr>
        </p:nvSpPr>
        <p:spPr>
          <a:xfrm>
            <a:off x="2447108" y="4441370"/>
            <a:ext cx="8906692" cy="62593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ull Photo">
  <p:cSld name="Title - Full Photo">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4"/>
          <p:cNvSpPr txBox="1"/>
          <p:nvPr>
            <p:ph type="title"/>
          </p:nvPr>
        </p:nvSpPr>
        <p:spPr>
          <a:xfrm>
            <a:off x="2447108" y="1846217"/>
            <a:ext cx="8906692" cy="259515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6000"/>
              <a:buFont typeface="Roboto"/>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
          <p:cNvSpPr txBox="1"/>
          <p:nvPr>
            <p:ph idx="1" type="body"/>
          </p:nvPr>
        </p:nvSpPr>
        <p:spPr>
          <a:xfrm>
            <a:off x="2447108" y="4441370"/>
            <a:ext cx="8906692" cy="62593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lt1"/>
              </a:buClr>
              <a:buSzPts val="1800"/>
              <a:buNone/>
              <a:defRPr>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22" name="Google Shape;22;p4"/>
          <p:cNvPicPr preferRelativeResize="0"/>
          <p:nvPr/>
        </p:nvPicPr>
        <p:blipFill rotWithShape="1">
          <a:blip r:embed="rId3">
            <a:alphaModFix/>
          </a:blip>
          <a:srcRect b="0" l="0" r="0" t="73770"/>
          <a:stretch/>
        </p:blipFill>
        <p:spPr>
          <a:xfrm>
            <a:off x="1" y="5059179"/>
            <a:ext cx="12191999" cy="179882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lain">
  <p:cSld name="Title - Plain">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txBox="1"/>
          <p:nvPr>
            <p:ph type="title"/>
          </p:nvPr>
        </p:nvSpPr>
        <p:spPr>
          <a:xfrm>
            <a:off x="2447108" y="1846217"/>
            <a:ext cx="8906692" cy="259515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2447108" y="4441370"/>
            <a:ext cx="8906692" cy="62593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Kendeda">
  <p:cSld name="Title - Kendeda">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6"/>
          <p:cNvSpPr txBox="1"/>
          <p:nvPr>
            <p:ph type="title"/>
          </p:nvPr>
        </p:nvSpPr>
        <p:spPr>
          <a:xfrm>
            <a:off x="2447108" y="1846217"/>
            <a:ext cx="8906692" cy="259515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6"/>
          <p:cNvSpPr txBox="1"/>
          <p:nvPr>
            <p:ph idx="1" type="body"/>
          </p:nvPr>
        </p:nvSpPr>
        <p:spPr>
          <a:xfrm>
            <a:off x="2447108" y="4441370"/>
            <a:ext cx="8906692" cy="62593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Wreck">
  <p:cSld name="TItle - Wreck">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7"/>
          <p:cNvSpPr txBox="1"/>
          <p:nvPr>
            <p:ph type="title"/>
          </p:nvPr>
        </p:nvSpPr>
        <p:spPr>
          <a:xfrm>
            <a:off x="2447108" y="1846217"/>
            <a:ext cx="8906692" cy="259515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
          <p:cNvSpPr txBox="1"/>
          <p:nvPr>
            <p:ph idx="1" type="body"/>
          </p:nvPr>
        </p:nvSpPr>
        <p:spPr>
          <a:xfrm>
            <a:off x="2447108" y="4441370"/>
            <a:ext cx="8906692" cy="62593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7" name="Shape 37"/>
        <p:cNvGrpSpPr/>
        <p:nvPr/>
      </p:nvGrpSpPr>
      <p:grpSpPr>
        <a:xfrm>
          <a:off x="0" y="0"/>
          <a:ext cx="0" cy="0"/>
          <a:chOff x="0" y="0"/>
          <a:chExt cx="0" cy="0"/>
        </a:xfrm>
      </p:grpSpPr>
      <p:sp>
        <p:nvSpPr>
          <p:cNvPr id="38" name="Google Shape;38;p9"/>
          <p:cNvSpPr txBox="1"/>
          <p:nvPr>
            <p:ph idx="1" type="body"/>
          </p:nvPr>
        </p:nvSpPr>
        <p:spPr>
          <a:xfrm>
            <a:off x="381000" y="1215485"/>
            <a:ext cx="11429999" cy="42256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3057"/>
              </a:buClr>
              <a:buSzPts val="1800"/>
              <a:buChar char="•"/>
              <a:defRPr/>
            </a:lvl1pPr>
            <a:lvl2pPr indent="-342900" lvl="1" marL="914400" algn="l">
              <a:lnSpc>
                <a:spcPct val="90000"/>
              </a:lnSpc>
              <a:spcBef>
                <a:spcPts val="500"/>
              </a:spcBef>
              <a:spcAft>
                <a:spcPts val="0"/>
              </a:spcAft>
              <a:buClr>
                <a:srgbClr val="003057"/>
              </a:buClr>
              <a:buSzPts val="1800"/>
              <a:buChar char="•"/>
              <a:defRPr/>
            </a:lvl2pPr>
            <a:lvl3pPr indent="-342900" lvl="2" marL="1371600" algn="l">
              <a:lnSpc>
                <a:spcPct val="90000"/>
              </a:lnSpc>
              <a:spcBef>
                <a:spcPts val="500"/>
              </a:spcBef>
              <a:spcAft>
                <a:spcPts val="0"/>
              </a:spcAft>
              <a:buClr>
                <a:srgbClr val="003057"/>
              </a:buClr>
              <a:buSzPts val="1800"/>
              <a:buChar char="•"/>
              <a:defRPr/>
            </a:lvl3pPr>
            <a:lvl4pPr indent="-342900" lvl="3" marL="1828800" algn="l">
              <a:lnSpc>
                <a:spcPct val="90000"/>
              </a:lnSpc>
              <a:spcBef>
                <a:spcPts val="500"/>
              </a:spcBef>
              <a:spcAft>
                <a:spcPts val="0"/>
              </a:spcAft>
              <a:buClr>
                <a:srgbClr val="003057"/>
              </a:buClr>
              <a:buSzPts val="1800"/>
              <a:buChar char="•"/>
              <a:defRPr/>
            </a:lvl4pPr>
            <a:lvl5pPr indent="-342900" lvl="4" marL="2286000" algn="l">
              <a:lnSpc>
                <a:spcPct val="90000"/>
              </a:lnSpc>
              <a:spcBef>
                <a:spcPts val="500"/>
              </a:spcBef>
              <a:spcAft>
                <a:spcPts val="0"/>
              </a:spcAft>
              <a:buClr>
                <a:srgbClr val="0030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9"/>
          <p:cNvSpPr txBox="1"/>
          <p:nvPr>
            <p:ph idx="10" type="dt"/>
          </p:nvPr>
        </p:nvSpPr>
        <p:spPr>
          <a:xfrm>
            <a:off x="1408329" y="6182540"/>
            <a:ext cx="154665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9"/>
          <p:cNvSpPr txBox="1"/>
          <p:nvPr>
            <p:ph idx="12" type="sldNum"/>
          </p:nvPr>
        </p:nvSpPr>
        <p:spPr>
          <a:xfrm>
            <a:off x="381000" y="6182540"/>
            <a:ext cx="916577"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1" name="Google Shape;41;p9"/>
          <p:cNvSpPr txBox="1"/>
          <p:nvPr>
            <p:ph type="title"/>
          </p:nvPr>
        </p:nvSpPr>
        <p:spPr>
          <a:xfrm>
            <a:off x="381000" y="200722"/>
            <a:ext cx="11430000" cy="10147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7934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 name="Shape 42"/>
        <p:cNvGrpSpPr/>
        <p:nvPr/>
      </p:nvGrpSpPr>
      <p:grpSpPr>
        <a:xfrm>
          <a:off x="0" y="0"/>
          <a:ext cx="0" cy="0"/>
          <a:chOff x="0" y="0"/>
          <a:chExt cx="0" cy="0"/>
        </a:xfrm>
      </p:grpSpPr>
      <p:sp>
        <p:nvSpPr>
          <p:cNvPr id="43" name="Google Shape;43;p10"/>
          <p:cNvSpPr txBox="1"/>
          <p:nvPr>
            <p:ph type="title"/>
          </p:nvPr>
        </p:nvSpPr>
        <p:spPr>
          <a:xfrm>
            <a:off x="381001" y="457200"/>
            <a:ext cx="393276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7934B"/>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0"/>
          <p:cNvSpPr txBox="1"/>
          <p:nvPr>
            <p:ph idx="1" type="body"/>
          </p:nvPr>
        </p:nvSpPr>
        <p:spPr>
          <a:xfrm>
            <a:off x="4642338" y="457201"/>
            <a:ext cx="7168663" cy="540385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03057"/>
              </a:buClr>
              <a:buSzPts val="3200"/>
              <a:buChar char="•"/>
              <a:defRPr sz="3200"/>
            </a:lvl1pPr>
            <a:lvl2pPr indent="-406400" lvl="1" marL="914400" algn="l">
              <a:lnSpc>
                <a:spcPct val="90000"/>
              </a:lnSpc>
              <a:spcBef>
                <a:spcPts val="500"/>
              </a:spcBef>
              <a:spcAft>
                <a:spcPts val="0"/>
              </a:spcAft>
              <a:buClr>
                <a:srgbClr val="003057"/>
              </a:buClr>
              <a:buSzPts val="2800"/>
              <a:buChar char="•"/>
              <a:defRPr sz="2800"/>
            </a:lvl2pPr>
            <a:lvl3pPr indent="-381000" lvl="2" marL="1371600" algn="l">
              <a:lnSpc>
                <a:spcPct val="90000"/>
              </a:lnSpc>
              <a:spcBef>
                <a:spcPts val="500"/>
              </a:spcBef>
              <a:spcAft>
                <a:spcPts val="0"/>
              </a:spcAft>
              <a:buClr>
                <a:srgbClr val="003057"/>
              </a:buClr>
              <a:buSzPts val="2400"/>
              <a:buChar char="•"/>
              <a:defRPr sz="2400"/>
            </a:lvl3pPr>
            <a:lvl4pPr indent="-355600" lvl="3" marL="1828800" algn="l">
              <a:lnSpc>
                <a:spcPct val="90000"/>
              </a:lnSpc>
              <a:spcBef>
                <a:spcPts val="500"/>
              </a:spcBef>
              <a:spcAft>
                <a:spcPts val="0"/>
              </a:spcAft>
              <a:buClr>
                <a:srgbClr val="003057"/>
              </a:buClr>
              <a:buSzPts val="2000"/>
              <a:buChar char="•"/>
              <a:defRPr sz="2000"/>
            </a:lvl4pPr>
            <a:lvl5pPr indent="-355600" lvl="4" marL="2286000" algn="l">
              <a:lnSpc>
                <a:spcPct val="90000"/>
              </a:lnSpc>
              <a:spcBef>
                <a:spcPts val="500"/>
              </a:spcBef>
              <a:spcAft>
                <a:spcPts val="0"/>
              </a:spcAft>
              <a:buClr>
                <a:srgbClr val="003057"/>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5" name="Google Shape;45;p10"/>
          <p:cNvSpPr txBox="1"/>
          <p:nvPr>
            <p:ph idx="2" type="body"/>
          </p:nvPr>
        </p:nvSpPr>
        <p:spPr>
          <a:xfrm>
            <a:off x="381001" y="2274849"/>
            <a:ext cx="3932767" cy="359413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3057"/>
              </a:buClr>
              <a:buSzPts val="1600"/>
              <a:buNone/>
              <a:defRPr sz="1600"/>
            </a:lvl1pPr>
            <a:lvl2pPr indent="-228600" lvl="1" marL="914400" algn="l">
              <a:lnSpc>
                <a:spcPct val="90000"/>
              </a:lnSpc>
              <a:spcBef>
                <a:spcPts val="500"/>
              </a:spcBef>
              <a:spcAft>
                <a:spcPts val="0"/>
              </a:spcAft>
              <a:buClr>
                <a:srgbClr val="003057"/>
              </a:buClr>
              <a:buSzPts val="1400"/>
              <a:buNone/>
              <a:defRPr sz="1400"/>
            </a:lvl2pPr>
            <a:lvl3pPr indent="-228600" lvl="2" marL="1371600" algn="l">
              <a:lnSpc>
                <a:spcPct val="90000"/>
              </a:lnSpc>
              <a:spcBef>
                <a:spcPts val="500"/>
              </a:spcBef>
              <a:spcAft>
                <a:spcPts val="0"/>
              </a:spcAft>
              <a:buClr>
                <a:srgbClr val="003057"/>
              </a:buClr>
              <a:buSzPts val="1200"/>
              <a:buNone/>
              <a:defRPr sz="1200"/>
            </a:lvl3pPr>
            <a:lvl4pPr indent="-228600" lvl="3" marL="1828800" algn="l">
              <a:lnSpc>
                <a:spcPct val="90000"/>
              </a:lnSpc>
              <a:spcBef>
                <a:spcPts val="500"/>
              </a:spcBef>
              <a:spcAft>
                <a:spcPts val="0"/>
              </a:spcAft>
              <a:buClr>
                <a:srgbClr val="003057"/>
              </a:buClr>
              <a:buSzPts val="1000"/>
              <a:buNone/>
              <a:defRPr sz="1000"/>
            </a:lvl4pPr>
            <a:lvl5pPr indent="-228600" lvl="4" marL="2286000" algn="l">
              <a:lnSpc>
                <a:spcPct val="90000"/>
              </a:lnSpc>
              <a:spcBef>
                <a:spcPts val="500"/>
              </a:spcBef>
              <a:spcAft>
                <a:spcPts val="0"/>
              </a:spcAft>
              <a:buClr>
                <a:srgbClr val="003057"/>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10"/>
          <p:cNvSpPr txBox="1"/>
          <p:nvPr>
            <p:ph idx="10" type="dt"/>
          </p:nvPr>
        </p:nvSpPr>
        <p:spPr>
          <a:xfrm>
            <a:off x="1408329" y="6182540"/>
            <a:ext cx="154665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0"/>
          <p:cNvSpPr txBox="1"/>
          <p:nvPr>
            <p:ph idx="12" type="sldNum"/>
          </p:nvPr>
        </p:nvSpPr>
        <p:spPr>
          <a:xfrm>
            <a:off x="381000" y="6182540"/>
            <a:ext cx="916577"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1"/>
          <p:cNvSpPr txBox="1"/>
          <p:nvPr>
            <p:ph idx="10" type="dt"/>
          </p:nvPr>
        </p:nvSpPr>
        <p:spPr>
          <a:xfrm>
            <a:off x="1408329" y="6182540"/>
            <a:ext cx="154665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1"/>
          <p:cNvSpPr txBox="1"/>
          <p:nvPr>
            <p:ph idx="12" type="sldNum"/>
          </p:nvPr>
        </p:nvSpPr>
        <p:spPr>
          <a:xfrm>
            <a:off x="381000" y="6182540"/>
            <a:ext cx="916577"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0" Type="http://schemas.openxmlformats.org/officeDocument/2006/relationships/theme" Target="../theme/theme3.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nvSpPr>
        <p:spPr>
          <a:xfrm>
            <a:off x="2447108" y="1680753"/>
            <a:ext cx="8682445" cy="2760617"/>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03057"/>
              </a:buClr>
              <a:buSzPts val="6000"/>
              <a:buFont typeface="Roboto"/>
              <a:buNone/>
            </a:pPr>
            <a:r>
              <a:t/>
            </a:r>
            <a:endParaRPr b="1" i="0" sz="6000" u="none" cap="none" strike="noStrike">
              <a:solidFill>
                <a:srgbClr val="003057"/>
              </a:solidFill>
              <a:latin typeface="Roboto"/>
              <a:ea typeface="Roboto"/>
              <a:cs typeface="Roboto"/>
              <a:sym typeface="Roboto"/>
            </a:endParaRPr>
          </a:p>
        </p:txBody>
      </p:sp>
      <p:sp>
        <p:nvSpPr>
          <p:cNvPr id="11" name="Google Shape;11;p1"/>
          <p:cNvSpPr txBox="1"/>
          <p:nvPr>
            <p:ph type="title"/>
          </p:nvPr>
        </p:nvSpPr>
        <p:spPr>
          <a:xfrm>
            <a:off x="2447108" y="1846217"/>
            <a:ext cx="8906692" cy="2595153"/>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1"/>
              </a:buClr>
              <a:buSzPts val="6000"/>
              <a:buFont typeface="Roboto"/>
              <a:buNone/>
              <a:defRPr b="1" i="0" sz="6000" u="none" cap="none" strike="noStrik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2447108" y="4441370"/>
            <a:ext cx="8906692" cy="62593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60"/>
              </a:spcBef>
              <a:spcAft>
                <a:spcPts val="0"/>
              </a:spcAft>
              <a:buClr>
                <a:srgbClr val="B3A369"/>
              </a:buClr>
              <a:buSzPts val="1800"/>
              <a:buFont typeface="Arial"/>
              <a:buNone/>
              <a:defRPr b="0" i="0" sz="1800" u="none" cap="none" strike="noStrike">
                <a:solidFill>
                  <a:srgbClr val="B3A369"/>
                </a:solidFill>
                <a:latin typeface="Arial"/>
                <a:ea typeface="Arial"/>
                <a:cs typeface="Arial"/>
                <a:sym typeface="Arial"/>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2" name="Shape 32"/>
        <p:cNvGrpSpPr/>
        <p:nvPr/>
      </p:nvGrpSpPr>
      <p:grpSpPr>
        <a:xfrm>
          <a:off x="0" y="0"/>
          <a:ext cx="0" cy="0"/>
          <a:chOff x="0" y="0"/>
          <a:chExt cx="0" cy="0"/>
        </a:xfrm>
      </p:grpSpPr>
      <p:sp>
        <p:nvSpPr>
          <p:cNvPr id="33" name="Google Shape;33;p8"/>
          <p:cNvSpPr txBox="1"/>
          <p:nvPr>
            <p:ph type="title"/>
          </p:nvPr>
        </p:nvSpPr>
        <p:spPr>
          <a:xfrm>
            <a:off x="381000" y="200722"/>
            <a:ext cx="11430000" cy="101476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A7934B"/>
              </a:buClr>
              <a:buSzPts val="3600"/>
              <a:buFont typeface="Roboto"/>
              <a:buNone/>
              <a:defRPr b="1" i="0" sz="3600" u="none" cap="none" strike="noStrike">
                <a:solidFill>
                  <a:srgbClr val="A7934B"/>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8"/>
          <p:cNvSpPr txBox="1"/>
          <p:nvPr>
            <p:ph idx="1" type="body"/>
          </p:nvPr>
        </p:nvSpPr>
        <p:spPr>
          <a:xfrm>
            <a:off x="381000" y="1215485"/>
            <a:ext cx="11429999" cy="422565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003057"/>
              </a:buClr>
              <a:buSzPts val="2400"/>
              <a:buFont typeface="Arial"/>
              <a:buChar char="•"/>
              <a:defRPr b="0" i="0" sz="2400" u="none" cap="none" strike="noStrike">
                <a:solidFill>
                  <a:srgbClr val="003057"/>
                </a:solidFill>
                <a:latin typeface="Roboto"/>
                <a:ea typeface="Roboto"/>
                <a:cs typeface="Roboto"/>
                <a:sym typeface="Roboto"/>
              </a:defRPr>
            </a:lvl1pPr>
            <a:lvl2pPr indent="-355600" lvl="1" marL="914400" marR="0" rtl="0" algn="l">
              <a:lnSpc>
                <a:spcPct val="90000"/>
              </a:lnSpc>
              <a:spcBef>
                <a:spcPts val="500"/>
              </a:spcBef>
              <a:spcAft>
                <a:spcPts val="0"/>
              </a:spcAft>
              <a:buClr>
                <a:srgbClr val="003057"/>
              </a:buClr>
              <a:buSzPts val="2000"/>
              <a:buFont typeface="Arial"/>
              <a:buChar char="•"/>
              <a:defRPr b="0" i="0" sz="2000" u="none" cap="none" strike="noStrike">
                <a:solidFill>
                  <a:srgbClr val="003057"/>
                </a:solidFill>
                <a:latin typeface="Roboto"/>
                <a:ea typeface="Roboto"/>
                <a:cs typeface="Roboto"/>
                <a:sym typeface="Roboto"/>
              </a:defRPr>
            </a:lvl2pPr>
            <a:lvl3pPr indent="-342900" lvl="2" marL="1371600" marR="0" rtl="0" algn="l">
              <a:lnSpc>
                <a:spcPct val="90000"/>
              </a:lnSpc>
              <a:spcBef>
                <a:spcPts val="500"/>
              </a:spcBef>
              <a:spcAft>
                <a:spcPts val="0"/>
              </a:spcAft>
              <a:buClr>
                <a:srgbClr val="003057"/>
              </a:buClr>
              <a:buSzPts val="1800"/>
              <a:buFont typeface="Arial"/>
              <a:buChar char="•"/>
              <a:defRPr b="0" i="0" sz="1800" u="none" cap="none" strike="noStrike">
                <a:solidFill>
                  <a:srgbClr val="003057"/>
                </a:solidFill>
                <a:latin typeface="Roboto"/>
                <a:ea typeface="Roboto"/>
                <a:cs typeface="Roboto"/>
                <a:sym typeface="Roboto"/>
              </a:defRPr>
            </a:lvl3pPr>
            <a:lvl4pPr indent="-317500" lvl="3" marL="1828800" marR="0" rtl="0" algn="l">
              <a:lnSpc>
                <a:spcPct val="90000"/>
              </a:lnSpc>
              <a:spcBef>
                <a:spcPts val="500"/>
              </a:spcBef>
              <a:spcAft>
                <a:spcPts val="0"/>
              </a:spcAft>
              <a:buClr>
                <a:srgbClr val="003057"/>
              </a:buClr>
              <a:buSzPts val="1400"/>
              <a:buFont typeface="Arial"/>
              <a:buChar char="•"/>
              <a:defRPr b="0" i="0" sz="1400" u="none" cap="none" strike="noStrike">
                <a:solidFill>
                  <a:srgbClr val="003057"/>
                </a:solidFill>
                <a:latin typeface="Roboto"/>
                <a:ea typeface="Roboto"/>
                <a:cs typeface="Roboto"/>
                <a:sym typeface="Roboto"/>
              </a:defRPr>
            </a:lvl4pPr>
            <a:lvl5pPr indent="-298450" lvl="4" marL="2286000" marR="0" rtl="0" algn="l">
              <a:lnSpc>
                <a:spcPct val="90000"/>
              </a:lnSpc>
              <a:spcBef>
                <a:spcPts val="500"/>
              </a:spcBef>
              <a:spcAft>
                <a:spcPts val="0"/>
              </a:spcAft>
              <a:buClr>
                <a:srgbClr val="003057"/>
              </a:buClr>
              <a:buSzPts val="1100"/>
              <a:buFont typeface="Arial"/>
              <a:buChar char="•"/>
              <a:defRPr b="0" i="0" sz="1100" u="none" cap="none" strike="noStrike">
                <a:solidFill>
                  <a:srgbClr val="003057"/>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 name="Google Shape;35;p8"/>
          <p:cNvSpPr txBox="1"/>
          <p:nvPr>
            <p:ph idx="10" type="dt"/>
          </p:nvPr>
        </p:nvSpPr>
        <p:spPr>
          <a:xfrm>
            <a:off x="1408329" y="6182540"/>
            <a:ext cx="154665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C98"/>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6" name="Google Shape;36;p8"/>
          <p:cNvSpPr txBox="1"/>
          <p:nvPr>
            <p:ph idx="12" type="sldNum"/>
          </p:nvPr>
        </p:nvSpPr>
        <p:spPr>
          <a:xfrm>
            <a:off x="381000" y="6182540"/>
            <a:ext cx="916577"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8"/>
                </a:solidFill>
                <a:latin typeface="Roboto"/>
                <a:ea typeface="Roboto"/>
                <a:cs typeface="Roboto"/>
                <a:sym typeface="Roboto"/>
              </a:defRPr>
            </a:lvl1pPr>
            <a:lvl2pPr indent="0" lvl="1" marL="0" marR="0" rtl="0" algn="l">
              <a:spcBef>
                <a:spcPts val="0"/>
              </a:spcBef>
              <a:buNone/>
              <a:defRPr b="0" i="0" sz="1200" u="none" cap="none" strike="noStrike">
                <a:solidFill>
                  <a:srgbClr val="888C98"/>
                </a:solidFill>
                <a:latin typeface="Roboto"/>
                <a:ea typeface="Roboto"/>
                <a:cs typeface="Roboto"/>
                <a:sym typeface="Roboto"/>
              </a:defRPr>
            </a:lvl2pPr>
            <a:lvl3pPr indent="0" lvl="2" marL="0" marR="0" rtl="0" algn="l">
              <a:spcBef>
                <a:spcPts val="0"/>
              </a:spcBef>
              <a:buNone/>
              <a:defRPr b="0" i="0" sz="1200" u="none" cap="none" strike="noStrike">
                <a:solidFill>
                  <a:srgbClr val="888C98"/>
                </a:solidFill>
                <a:latin typeface="Roboto"/>
                <a:ea typeface="Roboto"/>
                <a:cs typeface="Roboto"/>
                <a:sym typeface="Roboto"/>
              </a:defRPr>
            </a:lvl3pPr>
            <a:lvl4pPr indent="0" lvl="3" marL="0" marR="0" rtl="0" algn="l">
              <a:spcBef>
                <a:spcPts val="0"/>
              </a:spcBef>
              <a:buNone/>
              <a:defRPr b="0" i="0" sz="1200" u="none" cap="none" strike="noStrike">
                <a:solidFill>
                  <a:srgbClr val="888C98"/>
                </a:solidFill>
                <a:latin typeface="Roboto"/>
                <a:ea typeface="Roboto"/>
                <a:cs typeface="Roboto"/>
                <a:sym typeface="Roboto"/>
              </a:defRPr>
            </a:lvl4pPr>
            <a:lvl5pPr indent="0" lvl="4" marL="0" marR="0" rtl="0" algn="l">
              <a:spcBef>
                <a:spcPts val="0"/>
              </a:spcBef>
              <a:buNone/>
              <a:defRPr b="0" i="0" sz="1200" u="none" cap="none" strike="noStrike">
                <a:solidFill>
                  <a:srgbClr val="888C98"/>
                </a:solidFill>
                <a:latin typeface="Roboto"/>
                <a:ea typeface="Roboto"/>
                <a:cs typeface="Roboto"/>
                <a:sym typeface="Roboto"/>
              </a:defRPr>
            </a:lvl5pPr>
            <a:lvl6pPr indent="0" lvl="5" marL="0" marR="0" rtl="0" algn="l">
              <a:spcBef>
                <a:spcPts val="0"/>
              </a:spcBef>
              <a:buNone/>
              <a:defRPr b="0" i="0" sz="1200" u="none" cap="none" strike="noStrike">
                <a:solidFill>
                  <a:srgbClr val="888C98"/>
                </a:solidFill>
                <a:latin typeface="Roboto"/>
                <a:ea typeface="Roboto"/>
                <a:cs typeface="Roboto"/>
                <a:sym typeface="Roboto"/>
              </a:defRPr>
            </a:lvl6pPr>
            <a:lvl7pPr indent="0" lvl="6" marL="0" marR="0" rtl="0" algn="l">
              <a:spcBef>
                <a:spcPts val="0"/>
              </a:spcBef>
              <a:buNone/>
              <a:defRPr b="0" i="0" sz="1200" u="none" cap="none" strike="noStrike">
                <a:solidFill>
                  <a:srgbClr val="888C98"/>
                </a:solidFill>
                <a:latin typeface="Roboto"/>
                <a:ea typeface="Roboto"/>
                <a:cs typeface="Roboto"/>
                <a:sym typeface="Roboto"/>
              </a:defRPr>
            </a:lvl7pPr>
            <a:lvl8pPr indent="0" lvl="7" marL="0" marR="0" rtl="0" algn="l">
              <a:spcBef>
                <a:spcPts val="0"/>
              </a:spcBef>
              <a:buNone/>
              <a:defRPr b="0" i="0" sz="1200" u="none" cap="none" strike="noStrike">
                <a:solidFill>
                  <a:srgbClr val="888C98"/>
                </a:solidFill>
                <a:latin typeface="Roboto"/>
                <a:ea typeface="Roboto"/>
                <a:cs typeface="Roboto"/>
                <a:sym typeface="Roboto"/>
              </a:defRPr>
            </a:lvl8pPr>
            <a:lvl9pPr indent="0" lvl="8" marL="0" marR="0" rtl="0" algn="l">
              <a:spcBef>
                <a:spcPts val="0"/>
              </a:spcBef>
              <a:buNone/>
              <a:defRPr b="0" i="0" sz="1200" u="none" cap="none" strike="noStrike">
                <a:solidFill>
                  <a:srgbClr val="888C98"/>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arxiv.org/abs/2005.03823" TargetMode="External"/><Relationship Id="rId4" Type="http://schemas.openxmlformats.org/officeDocument/2006/relationships/hyperlink" Target="https://people.cs.uchicago.edu/~ravenben/publications/pdf/backdoor-sp19.pdf" TargetMode="External"/><Relationship Id="rId5" Type="http://schemas.openxmlformats.org/officeDocument/2006/relationships/hyperlink" Target="https://arxiv.org/pdf/1812.00292.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2447108" y="1846217"/>
            <a:ext cx="8906692" cy="259515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6000"/>
              <a:buFont typeface="Roboto"/>
              <a:buNone/>
            </a:pPr>
            <a:r>
              <a:rPr lang="en-US"/>
              <a:t>Blind Backdoors in Deep Learning Models</a:t>
            </a:r>
            <a:endParaRPr/>
          </a:p>
        </p:txBody>
      </p:sp>
      <p:sp>
        <p:nvSpPr>
          <p:cNvPr id="92" name="Google Shape;92;p17"/>
          <p:cNvSpPr txBox="1"/>
          <p:nvPr>
            <p:ph idx="1" type="body"/>
          </p:nvPr>
        </p:nvSpPr>
        <p:spPr>
          <a:xfrm>
            <a:off x="2447100" y="4441379"/>
            <a:ext cx="8906700" cy="1070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B3A369"/>
              </a:buClr>
              <a:buSzPts val="1800"/>
              <a:buNone/>
            </a:pPr>
            <a:r>
              <a:rPr lang="en-US"/>
              <a:t>Muskan </a:t>
            </a:r>
            <a:r>
              <a:rPr lang="en-US">
                <a:solidFill>
                  <a:schemeClr val="accent1"/>
                </a:solidFill>
              </a:rPr>
              <a:t>Goyal</a:t>
            </a:r>
            <a:endParaRPr/>
          </a:p>
          <a:p>
            <a:pPr indent="0" lvl="0" marL="0" rtl="0" algn="l">
              <a:spcBef>
                <a:spcPts val="0"/>
              </a:spcBef>
              <a:spcAft>
                <a:spcPts val="0"/>
              </a:spcAft>
              <a:buClr>
                <a:srgbClr val="B3A369"/>
              </a:buClr>
              <a:buSzPts val="1800"/>
              <a:buNone/>
            </a:pPr>
            <a:r>
              <a:rPr lang="en-US"/>
              <a:t>Nirjhar Deb</a:t>
            </a:r>
            <a:endParaRPr/>
          </a:p>
          <a:p>
            <a:pPr indent="0" lvl="0" marL="0" rtl="0" algn="l">
              <a:spcBef>
                <a:spcPts val="0"/>
              </a:spcBef>
              <a:spcAft>
                <a:spcPts val="0"/>
              </a:spcAft>
              <a:buClr>
                <a:srgbClr val="B3A369"/>
              </a:buClr>
              <a:buSzPts val="1800"/>
              <a:buNone/>
            </a:pPr>
            <a:r>
              <a:rPr lang="en-US"/>
              <a:t>Vedaang Chopra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81000" y="200722"/>
            <a:ext cx="11430000" cy="1014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Current and Future Practical Work</a:t>
            </a:r>
            <a:endParaRPr/>
          </a:p>
        </p:txBody>
      </p:sp>
      <p:sp>
        <p:nvSpPr>
          <p:cNvPr id="153" name="Google Shape;153;p26"/>
          <p:cNvSpPr txBox="1"/>
          <p:nvPr/>
        </p:nvSpPr>
        <p:spPr>
          <a:xfrm>
            <a:off x="474200" y="1215625"/>
            <a:ext cx="10628100" cy="5947500"/>
          </a:xfrm>
          <a:prstGeom prst="rect">
            <a:avLst/>
          </a:prstGeom>
          <a:noFill/>
          <a:ln>
            <a:noFill/>
          </a:ln>
        </p:spPr>
        <p:txBody>
          <a:bodyPr anchorCtr="0" anchor="t" bIns="91425" lIns="91425" spcFirstLastPara="1" rIns="91425" wrap="square" tIns="91425">
            <a:spAutoFit/>
          </a:bodyPr>
          <a:lstStyle/>
          <a:p>
            <a:pPr indent="-241300" lvl="0" marL="228600" marR="0" rtl="0" algn="l">
              <a:lnSpc>
                <a:spcPct val="90000"/>
              </a:lnSpc>
              <a:spcBef>
                <a:spcPts val="0"/>
              </a:spcBef>
              <a:spcAft>
                <a:spcPts val="0"/>
              </a:spcAft>
              <a:buClr>
                <a:srgbClr val="003057"/>
              </a:buClr>
              <a:buSzPts val="2000"/>
              <a:buFont typeface="Roboto"/>
              <a:buChar char="•"/>
            </a:pPr>
            <a:r>
              <a:rPr b="1" lang="en-US" sz="2000">
                <a:solidFill>
                  <a:srgbClr val="003057"/>
                </a:solidFill>
                <a:latin typeface="Roboto"/>
                <a:ea typeface="Roboto"/>
                <a:cs typeface="Roboto"/>
                <a:sym typeface="Roboto"/>
              </a:rPr>
              <a:t>Backdoors</a:t>
            </a:r>
            <a:r>
              <a:rPr lang="en-US" sz="2000">
                <a:solidFill>
                  <a:srgbClr val="003057"/>
                </a:solidFill>
                <a:latin typeface="Roboto"/>
                <a:ea typeface="Roboto"/>
                <a:cs typeface="Roboto"/>
                <a:sym typeface="Roboto"/>
              </a:rPr>
              <a:t>: - </a:t>
            </a:r>
            <a:r>
              <a:rPr lang="en-US" sz="1800">
                <a:solidFill>
                  <a:srgbClr val="003057"/>
                </a:solidFill>
                <a:latin typeface="Roboto"/>
                <a:ea typeface="Roboto"/>
                <a:cs typeface="Roboto"/>
                <a:sym typeface="Roboto"/>
              </a:rPr>
              <a:t>Pixel-pattern (incl. single-pixel) - traditional pixel modification attacks; Physical - attacks that are triggered by physical objects.; Semantic backdoors - attacks that don't modify the input (e.g. react on features already present in the scene).</a:t>
            </a:r>
            <a:endParaRPr sz="1800">
              <a:solidFill>
                <a:srgbClr val="003057"/>
              </a:solidFill>
              <a:latin typeface="Roboto"/>
              <a:ea typeface="Roboto"/>
              <a:cs typeface="Roboto"/>
              <a:sym typeface="Roboto"/>
            </a:endParaRPr>
          </a:p>
          <a:p>
            <a:pPr indent="-228600" lvl="1" marL="685800" marR="0" rtl="0" algn="l">
              <a:lnSpc>
                <a:spcPct val="90000"/>
              </a:lnSpc>
              <a:spcBef>
                <a:spcPts val="0"/>
              </a:spcBef>
              <a:spcAft>
                <a:spcPts val="0"/>
              </a:spcAft>
              <a:buClr>
                <a:srgbClr val="003057"/>
              </a:buClr>
              <a:buSzPts val="1800"/>
              <a:buChar char="•"/>
            </a:pPr>
            <a:r>
              <a:rPr lang="en-US" sz="1800">
                <a:solidFill>
                  <a:srgbClr val="003057"/>
                </a:solidFill>
                <a:latin typeface="Roboto"/>
                <a:ea typeface="Roboto"/>
                <a:cs typeface="Roboto"/>
                <a:sym typeface="Roboto"/>
              </a:rPr>
              <a:t>TODO clean-label (good place to contribute).</a:t>
            </a:r>
            <a:endParaRPr sz="1800">
              <a:solidFill>
                <a:srgbClr val="003057"/>
              </a:solidFill>
              <a:latin typeface="Roboto"/>
              <a:ea typeface="Roboto"/>
              <a:cs typeface="Roboto"/>
              <a:sym typeface="Roboto"/>
            </a:endParaRPr>
          </a:p>
          <a:p>
            <a:pPr indent="0" lvl="0" marL="0" marR="0" rtl="0" algn="l">
              <a:lnSpc>
                <a:spcPct val="90000"/>
              </a:lnSpc>
              <a:spcBef>
                <a:spcPts val="0"/>
              </a:spcBef>
              <a:spcAft>
                <a:spcPts val="0"/>
              </a:spcAft>
              <a:buNone/>
            </a:pPr>
            <a:r>
              <a:t/>
            </a:r>
            <a:endParaRPr sz="2000">
              <a:solidFill>
                <a:srgbClr val="003057"/>
              </a:solidFill>
              <a:latin typeface="Roboto"/>
              <a:ea typeface="Roboto"/>
              <a:cs typeface="Roboto"/>
              <a:sym typeface="Roboto"/>
            </a:endParaRPr>
          </a:p>
          <a:p>
            <a:pPr indent="-241300" lvl="0" marL="228600" marR="0" rtl="0" algn="l">
              <a:lnSpc>
                <a:spcPct val="90000"/>
              </a:lnSpc>
              <a:spcBef>
                <a:spcPts val="0"/>
              </a:spcBef>
              <a:spcAft>
                <a:spcPts val="0"/>
              </a:spcAft>
              <a:buClr>
                <a:srgbClr val="003057"/>
              </a:buClr>
              <a:buSzPts val="2000"/>
              <a:buFont typeface="Roboto"/>
              <a:buChar char="•"/>
            </a:pPr>
            <a:r>
              <a:rPr b="1" lang="en-US" sz="2000">
                <a:solidFill>
                  <a:srgbClr val="003057"/>
                </a:solidFill>
                <a:latin typeface="Roboto"/>
                <a:ea typeface="Roboto"/>
                <a:cs typeface="Roboto"/>
                <a:sym typeface="Roboto"/>
              </a:rPr>
              <a:t>Injection methods</a:t>
            </a:r>
            <a:r>
              <a:rPr lang="en-US" sz="2000">
                <a:solidFill>
                  <a:srgbClr val="003057"/>
                </a:solidFill>
                <a:latin typeface="Roboto"/>
                <a:ea typeface="Roboto"/>
                <a:cs typeface="Roboto"/>
                <a:sym typeface="Roboto"/>
              </a:rPr>
              <a:t>: -</a:t>
            </a:r>
            <a:r>
              <a:rPr lang="en-US" sz="1800">
                <a:solidFill>
                  <a:srgbClr val="003057"/>
                </a:solidFill>
                <a:latin typeface="Roboto"/>
                <a:ea typeface="Roboto"/>
                <a:cs typeface="Roboto"/>
                <a:sym typeface="Roboto"/>
              </a:rPr>
              <a:t>Data poisoning - adds backdoors into the dataset; Batch poisoning - injects backdoor samples directly into the batch during training; Loss poisoning - modifies the loss value during training (supports dynamic loss balancing, see </a:t>
            </a:r>
            <a:r>
              <a:rPr lang="en-US" sz="1800">
                <a:solidFill>
                  <a:srgbClr val="003057"/>
                </a:solidFill>
                <a:uFill>
                  <a:noFill/>
                </a:uFill>
                <a:latin typeface="Roboto"/>
                <a:ea typeface="Roboto"/>
                <a:cs typeface="Roboto"/>
                <a:sym typeface="Roboto"/>
                <a:hlinkClick r:id="rId3">
                  <a:extLst>
                    <a:ext uri="{A12FA001-AC4F-418D-AE19-62706E023703}">
                      <ahyp:hlinkClr val="tx"/>
                    </a:ext>
                  </a:extLst>
                </a:hlinkClick>
              </a:rPr>
              <a:t>Sec 3.4</a:t>
            </a:r>
            <a:r>
              <a:rPr lang="en-US" sz="1800">
                <a:solidFill>
                  <a:srgbClr val="003057"/>
                </a:solidFill>
                <a:latin typeface="Roboto"/>
                <a:ea typeface="Roboto"/>
                <a:cs typeface="Roboto"/>
                <a:sym typeface="Roboto"/>
              </a:rPr>
              <a:t> )</a:t>
            </a:r>
            <a:endParaRPr sz="1800">
              <a:solidFill>
                <a:srgbClr val="003057"/>
              </a:solidFill>
              <a:latin typeface="Roboto"/>
              <a:ea typeface="Roboto"/>
              <a:cs typeface="Roboto"/>
              <a:sym typeface="Roboto"/>
            </a:endParaRPr>
          </a:p>
          <a:p>
            <a:pPr indent="-228600" lvl="1" marL="685800" marR="0" rtl="0" algn="l">
              <a:lnSpc>
                <a:spcPct val="90000"/>
              </a:lnSpc>
              <a:spcBef>
                <a:spcPts val="0"/>
              </a:spcBef>
              <a:spcAft>
                <a:spcPts val="0"/>
              </a:spcAft>
              <a:buClr>
                <a:srgbClr val="003057"/>
              </a:buClr>
              <a:buSzPts val="1800"/>
              <a:buChar char="•"/>
            </a:pPr>
            <a:r>
              <a:rPr lang="en-US" sz="1800">
                <a:solidFill>
                  <a:srgbClr val="003057"/>
                </a:solidFill>
                <a:latin typeface="Roboto"/>
                <a:ea typeface="Roboto"/>
                <a:cs typeface="Roboto"/>
                <a:sym typeface="Roboto"/>
              </a:rPr>
              <a:t>TODO: model poisoning (good place to contribute!).</a:t>
            </a:r>
            <a:endParaRPr sz="1800">
              <a:solidFill>
                <a:srgbClr val="003057"/>
              </a:solidFill>
              <a:latin typeface="Roboto"/>
              <a:ea typeface="Roboto"/>
              <a:cs typeface="Roboto"/>
              <a:sym typeface="Roboto"/>
            </a:endParaRPr>
          </a:p>
          <a:p>
            <a:pPr indent="0" lvl="0" marL="0" marR="0" rtl="0" algn="l">
              <a:lnSpc>
                <a:spcPct val="90000"/>
              </a:lnSpc>
              <a:spcBef>
                <a:spcPts val="0"/>
              </a:spcBef>
              <a:spcAft>
                <a:spcPts val="0"/>
              </a:spcAft>
              <a:buNone/>
            </a:pPr>
            <a:r>
              <a:t/>
            </a:r>
            <a:endParaRPr sz="2000">
              <a:solidFill>
                <a:srgbClr val="003057"/>
              </a:solidFill>
              <a:latin typeface="Roboto"/>
              <a:ea typeface="Roboto"/>
              <a:cs typeface="Roboto"/>
              <a:sym typeface="Roboto"/>
            </a:endParaRPr>
          </a:p>
          <a:p>
            <a:pPr indent="-241300" lvl="0" marL="228600" marR="0" rtl="0" algn="l">
              <a:lnSpc>
                <a:spcPct val="90000"/>
              </a:lnSpc>
              <a:spcBef>
                <a:spcPts val="0"/>
              </a:spcBef>
              <a:spcAft>
                <a:spcPts val="0"/>
              </a:spcAft>
              <a:buClr>
                <a:srgbClr val="003057"/>
              </a:buClr>
              <a:buSzPts val="2000"/>
              <a:buFont typeface="Roboto"/>
              <a:buChar char="•"/>
            </a:pPr>
            <a:r>
              <a:rPr b="1" lang="en-US" sz="2000">
                <a:solidFill>
                  <a:srgbClr val="003057"/>
                </a:solidFill>
                <a:latin typeface="Roboto"/>
                <a:ea typeface="Roboto"/>
                <a:cs typeface="Roboto"/>
                <a:sym typeface="Roboto"/>
              </a:rPr>
              <a:t>Datasets</a:t>
            </a:r>
            <a:r>
              <a:rPr lang="en-US" sz="2000">
                <a:solidFill>
                  <a:srgbClr val="003057"/>
                </a:solidFill>
                <a:latin typeface="Roboto"/>
                <a:ea typeface="Roboto"/>
                <a:cs typeface="Roboto"/>
                <a:sym typeface="Roboto"/>
              </a:rPr>
              <a:t>: -</a:t>
            </a:r>
            <a:r>
              <a:rPr lang="en-US" sz="1800">
                <a:solidFill>
                  <a:srgbClr val="003057"/>
                </a:solidFill>
                <a:latin typeface="Roboto"/>
                <a:ea typeface="Roboto"/>
                <a:cs typeface="Roboto"/>
                <a:sym typeface="Roboto"/>
              </a:rPr>
              <a:t>Image Classification - ImageNet, CIFAR-10, Pipa face identification, MultiMNIST, MNIST; Text - IMDB reviews datasets, Reddit (coming)</a:t>
            </a:r>
            <a:endParaRPr sz="1800">
              <a:solidFill>
                <a:srgbClr val="003057"/>
              </a:solidFill>
              <a:latin typeface="Roboto"/>
              <a:ea typeface="Roboto"/>
              <a:cs typeface="Roboto"/>
              <a:sym typeface="Roboto"/>
            </a:endParaRPr>
          </a:p>
          <a:p>
            <a:pPr indent="-228600" lvl="1" marL="685800" marR="0" rtl="0" algn="l">
              <a:lnSpc>
                <a:spcPct val="90000"/>
              </a:lnSpc>
              <a:spcBef>
                <a:spcPts val="0"/>
              </a:spcBef>
              <a:spcAft>
                <a:spcPts val="0"/>
              </a:spcAft>
              <a:buClr>
                <a:srgbClr val="003057"/>
              </a:buClr>
              <a:buSzPts val="1800"/>
              <a:buChar char="•"/>
            </a:pPr>
            <a:r>
              <a:rPr lang="en-US" sz="1800">
                <a:solidFill>
                  <a:srgbClr val="003057"/>
                </a:solidFill>
                <a:latin typeface="Roboto"/>
                <a:ea typeface="Roboto"/>
                <a:cs typeface="Roboto"/>
                <a:sym typeface="Roboto"/>
              </a:rPr>
              <a:t>TODO: Face recognition, eg Celeba or VGG. We already have some code, but need expertise on producing good models (good place to contribute!).</a:t>
            </a:r>
            <a:endParaRPr sz="1800">
              <a:solidFill>
                <a:srgbClr val="003057"/>
              </a:solidFill>
              <a:latin typeface="Roboto"/>
              <a:ea typeface="Roboto"/>
              <a:cs typeface="Roboto"/>
              <a:sym typeface="Roboto"/>
            </a:endParaRPr>
          </a:p>
          <a:p>
            <a:pPr indent="0" lvl="0" marL="0" marR="0" rtl="0" algn="l">
              <a:lnSpc>
                <a:spcPct val="90000"/>
              </a:lnSpc>
              <a:spcBef>
                <a:spcPts val="0"/>
              </a:spcBef>
              <a:spcAft>
                <a:spcPts val="0"/>
              </a:spcAft>
              <a:buNone/>
            </a:pPr>
            <a:r>
              <a:t/>
            </a:r>
            <a:endParaRPr sz="2000">
              <a:solidFill>
                <a:srgbClr val="003057"/>
              </a:solidFill>
              <a:latin typeface="Roboto"/>
              <a:ea typeface="Roboto"/>
              <a:cs typeface="Roboto"/>
              <a:sym typeface="Roboto"/>
            </a:endParaRPr>
          </a:p>
          <a:p>
            <a:pPr indent="-241300" lvl="0" marL="228600" marR="0" rtl="0" algn="l">
              <a:lnSpc>
                <a:spcPct val="90000"/>
              </a:lnSpc>
              <a:spcBef>
                <a:spcPts val="0"/>
              </a:spcBef>
              <a:spcAft>
                <a:spcPts val="0"/>
              </a:spcAft>
              <a:buClr>
                <a:srgbClr val="003057"/>
              </a:buClr>
              <a:buSzPts val="2000"/>
              <a:buFont typeface="Roboto"/>
              <a:buChar char="•"/>
            </a:pPr>
            <a:r>
              <a:rPr b="1" lang="en-US" sz="2000">
                <a:solidFill>
                  <a:srgbClr val="003057"/>
                </a:solidFill>
                <a:latin typeface="Roboto"/>
                <a:ea typeface="Roboto"/>
                <a:cs typeface="Roboto"/>
                <a:sym typeface="Roboto"/>
              </a:rPr>
              <a:t>Defenses</a:t>
            </a:r>
            <a:r>
              <a:rPr lang="en-US" sz="2000">
                <a:solidFill>
                  <a:srgbClr val="003057"/>
                </a:solidFill>
                <a:latin typeface="Roboto"/>
                <a:ea typeface="Roboto"/>
                <a:cs typeface="Roboto"/>
                <a:sym typeface="Roboto"/>
              </a:rPr>
              <a:t>:- </a:t>
            </a:r>
            <a:r>
              <a:rPr lang="en-US" sz="1800">
                <a:solidFill>
                  <a:srgbClr val="003057"/>
                </a:solidFill>
                <a:latin typeface="Roboto"/>
                <a:ea typeface="Roboto"/>
                <a:cs typeface="Roboto"/>
                <a:sym typeface="Roboto"/>
              </a:rPr>
              <a:t>Input perturbation - </a:t>
            </a:r>
            <a:r>
              <a:rPr lang="en-US" sz="1800">
                <a:solidFill>
                  <a:srgbClr val="003057"/>
                </a:solidFill>
                <a:uFill>
                  <a:noFill/>
                </a:uFill>
                <a:latin typeface="Roboto"/>
                <a:ea typeface="Roboto"/>
                <a:cs typeface="Roboto"/>
                <a:sym typeface="Roboto"/>
                <a:hlinkClick r:id="rId4">
                  <a:extLst>
                    <a:ext uri="{A12FA001-AC4F-418D-AE19-62706E023703}">
                      <ahyp:hlinkClr val="tx"/>
                    </a:ext>
                  </a:extLst>
                </a:hlinkClick>
              </a:rPr>
              <a:t>NeuralCleanse</a:t>
            </a:r>
            <a:r>
              <a:rPr lang="en-US" sz="1800">
                <a:solidFill>
                  <a:srgbClr val="003057"/>
                </a:solidFill>
                <a:latin typeface="Roboto"/>
                <a:ea typeface="Roboto"/>
                <a:cs typeface="Roboto"/>
                <a:sym typeface="Roboto"/>
              </a:rPr>
              <a:t> + added evasion; Model anomalies - </a:t>
            </a:r>
            <a:r>
              <a:rPr lang="en-US" sz="1800">
                <a:solidFill>
                  <a:srgbClr val="003057"/>
                </a:solidFill>
                <a:uFill>
                  <a:noFill/>
                </a:uFill>
                <a:latin typeface="Roboto"/>
                <a:ea typeface="Roboto"/>
                <a:cs typeface="Roboto"/>
                <a:sym typeface="Roboto"/>
                <a:hlinkClick r:id="rId5">
                  <a:extLst>
                    <a:ext uri="{A12FA001-AC4F-418D-AE19-62706E023703}">
                      <ahyp:hlinkClr val="tx"/>
                    </a:ext>
                  </a:extLst>
                </a:hlinkClick>
              </a:rPr>
              <a:t>SentiNet</a:t>
            </a:r>
            <a:r>
              <a:rPr lang="en-US" sz="1800">
                <a:solidFill>
                  <a:srgbClr val="003057"/>
                </a:solidFill>
                <a:latin typeface="Roboto"/>
                <a:ea typeface="Roboto"/>
                <a:cs typeface="Roboto"/>
                <a:sym typeface="Roboto"/>
              </a:rPr>
              <a:t> + added evasion; Spectral clustering / fine-pruning + added evasion.</a:t>
            </a:r>
            <a:endParaRPr sz="1800">
              <a:solidFill>
                <a:srgbClr val="003057"/>
              </a:solidFill>
              <a:latin typeface="Roboto"/>
              <a:ea typeface="Roboto"/>
              <a:cs typeface="Roboto"/>
              <a:sym typeface="Roboto"/>
            </a:endParaRPr>
          </a:p>
          <a:p>
            <a:pPr indent="-228600" lvl="1" marL="685800" marR="0" rtl="0" algn="l">
              <a:lnSpc>
                <a:spcPct val="90000"/>
              </a:lnSpc>
              <a:spcBef>
                <a:spcPts val="0"/>
              </a:spcBef>
              <a:spcAft>
                <a:spcPts val="0"/>
              </a:spcAft>
              <a:buClr>
                <a:srgbClr val="003057"/>
              </a:buClr>
              <a:buSzPts val="1800"/>
              <a:buChar char="•"/>
            </a:pPr>
            <a:r>
              <a:rPr lang="en-US" sz="1800">
                <a:solidFill>
                  <a:srgbClr val="003057"/>
                </a:solidFill>
                <a:latin typeface="Roboto"/>
                <a:ea typeface="Roboto"/>
                <a:cs typeface="Roboto"/>
                <a:sym typeface="Roboto"/>
              </a:rPr>
              <a:t>TODO: Port Jupyter notebooks demonstrating defenses and evasions. Add new defenses and evasions (good place to contribute!).</a:t>
            </a:r>
            <a:endParaRPr sz="1800">
              <a:solidFill>
                <a:srgbClr val="003057"/>
              </a:solidFill>
              <a:latin typeface="Roboto"/>
              <a:ea typeface="Roboto"/>
              <a:cs typeface="Roboto"/>
              <a:sym typeface="Roboto"/>
            </a:endParaRPr>
          </a:p>
          <a:p>
            <a:pPr indent="0" lvl="0" marL="0" marR="0" rtl="0" algn="l">
              <a:lnSpc>
                <a:spcPct val="90000"/>
              </a:lnSpc>
              <a:spcBef>
                <a:spcPts val="0"/>
              </a:spcBef>
              <a:spcAft>
                <a:spcPts val="0"/>
              </a:spcAft>
              <a:buNone/>
            </a:pPr>
            <a:r>
              <a:t/>
            </a:r>
            <a:endParaRPr sz="2000">
              <a:solidFill>
                <a:srgbClr val="003057"/>
              </a:solidFill>
              <a:latin typeface="Roboto"/>
              <a:ea typeface="Roboto"/>
              <a:cs typeface="Roboto"/>
              <a:sym typeface="Roboto"/>
            </a:endParaRPr>
          </a:p>
          <a:p>
            <a:pPr indent="0" lvl="0" marL="0" marR="0" rtl="0" algn="l">
              <a:lnSpc>
                <a:spcPct val="90000"/>
              </a:lnSpc>
              <a:spcBef>
                <a:spcPts val="0"/>
              </a:spcBef>
              <a:spcAft>
                <a:spcPts val="0"/>
              </a:spcAft>
              <a:buNone/>
            </a:pPr>
            <a:r>
              <a:t/>
            </a:r>
            <a:endParaRPr sz="2000">
              <a:solidFill>
                <a:srgbClr val="003057"/>
              </a:solidFill>
              <a:latin typeface="Roboto"/>
              <a:ea typeface="Roboto"/>
              <a:cs typeface="Roboto"/>
              <a:sym typeface="Roboto"/>
            </a:endParaRPr>
          </a:p>
          <a:p>
            <a:pPr indent="0" lvl="0" marL="0" marR="0" rtl="0" algn="l">
              <a:lnSpc>
                <a:spcPct val="90000"/>
              </a:lnSpc>
              <a:spcBef>
                <a:spcPts val="0"/>
              </a:spcBef>
              <a:spcAft>
                <a:spcPts val="0"/>
              </a:spcAft>
              <a:buNone/>
            </a:pPr>
            <a:r>
              <a:t/>
            </a:r>
            <a:endParaRPr sz="2000">
              <a:solidFill>
                <a:srgbClr val="003057"/>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1642654" y="1948985"/>
            <a:ext cx="8906692" cy="29600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6000"/>
              <a:buFont typeface="Roboto"/>
              <a:buNone/>
            </a:pPr>
            <a:r>
              <a:rPr lang="en-US"/>
              <a:t>Q&amp;A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idx="1" type="body"/>
          </p:nvPr>
        </p:nvSpPr>
        <p:spPr>
          <a:xfrm>
            <a:off x="381000" y="1215475"/>
            <a:ext cx="6315000" cy="5542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3057"/>
              </a:buClr>
              <a:buSzPts val="2400"/>
              <a:buChar char="•"/>
            </a:pPr>
            <a:r>
              <a:rPr b="1" lang="en-US"/>
              <a:t>Traditional backdoor vectors</a:t>
            </a:r>
            <a:endParaRPr b="1"/>
          </a:p>
          <a:p>
            <a:pPr indent="-266700" lvl="1" marL="685800" rtl="0" algn="l">
              <a:lnSpc>
                <a:spcPct val="90000"/>
              </a:lnSpc>
              <a:spcBef>
                <a:spcPts val="0"/>
              </a:spcBef>
              <a:spcAft>
                <a:spcPts val="0"/>
              </a:spcAft>
              <a:buClr>
                <a:srgbClr val="003057"/>
              </a:buClr>
              <a:buSzPts val="2400"/>
              <a:buChar char="•"/>
            </a:pPr>
            <a:r>
              <a:rPr lang="en-US"/>
              <a:t>Prior attacks rely on </a:t>
            </a:r>
            <a:r>
              <a:rPr b="1" lang="en-US"/>
              <a:t>data poisoning</a:t>
            </a:r>
            <a:r>
              <a:rPr lang="en-US"/>
              <a:t>, </a:t>
            </a:r>
            <a:r>
              <a:rPr b="1" lang="en-US"/>
              <a:t>trojaning</a:t>
            </a:r>
            <a:r>
              <a:rPr lang="en-US"/>
              <a:t>, or </a:t>
            </a:r>
            <a:r>
              <a:rPr b="1" lang="en-US"/>
              <a:t>model replacement</a:t>
            </a:r>
            <a:r>
              <a:rPr lang="en-US"/>
              <a:t> → all require access to training data or the trained model</a:t>
            </a:r>
            <a:br>
              <a:rPr lang="en-US"/>
            </a:br>
            <a:endParaRPr/>
          </a:p>
          <a:p>
            <a:pPr indent="-228600" lvl="0" marL="228600" rtl="0" algn="l">
              <a:lnSpc>
                <a:spcPct val="90000"/>
              </a:lnSpc>
              <a:spcBef>
                <a:spcPts val="0"/>
              </a:spcBef>
              <a:spcAft>
                <a:spcPts val="0"/>
              </a:spcAft>
              <a:buClr>
                <a:srgbClr val="003057"/>
              </a:buClr>
              <a:buSzPts val="2400"/>
              <a:buChar char="•"/>
            </a:pPr>
            <a:r>
              <a:rPr b="1" lang="en-US"/>
              <a:t>Supply-chain exposure</a:t>
            </a:r>
            <a:endParaRPr/>
          </a:p>
          <a:p>
            <a:pPr indent="-266700" lvl="1" marL="685800" rtl="0" algn="l">
              <a:lnSpc>
                <a:spcPct val="90000"/>
              </a:lnSpc>
              <a:spcBef>
                <a:spcPts val="0"/>
              </a:spcBef>
              <a:spcAft>
                <a:spcPts val="0"/>
              </a:spcAft>
              <a:buClr>
                <a:srgbClr val="003057"/>
              </a:buClr>
              <a:buSzPts val="2400"/>
              <a:buChar char="•"/>
            </a:pPr>
            <a:r>
              <a:rPr lang="en-US"/>
              <a:t>ML codebases integrate from repos via CI → entry point for malicious commits</a:t>
            </a:r>
            <a:br>
              <a:rPr lang="en-US"/>
            </a:br>
            <a:endParaRPr/>
          </a:p>
          <a:p>
            <a:pPr indent="-228600" lvl="0" marL="228600" rtl="0" algn="l">
              <a:lnSpc>
                <a:spcPct val="90000"/>
              </a:lnSpc>
              <a:spcBef>
                <a:spcPts val="0"/>
              </a:spcBef>
              <a:spcAft>
                <a:spcPts val="0"/>
              </a:spcAft>
              <a:buClr>
                <a:srgbClr val="003057"/>
              </a:buClr>
              <a:buSzPts val="2400"/>
              <a:buChar char="•"/>
            </a:pPr>
            <a:r>
              <a:rPr b="1" lang="en-US"/>
              <a:t>New blind attack</a:t>
            </a:r>
            <a:endParaRPr/>
          </a:p>
          <a:p>
            <a:pPr indent="-266700" lvl="1" marL="685800" rtl="0" algn="l">
              <a:lnSpc>
                <a:spcPct val="90000"/>
              </a:lnSpc>
              <a:spcBef>
                <a:spcPts val="0"/>
              </a:spcBef>
              <a:spcAft>
                <a:spcPts val="0"/>
              </a:spcAft>
              <a:buClr>
                <a:srgbClr val="003057"/>
              </a:buClr>
              <a:buSzPts val="2400"/>
              <a:buChar char="•"/>
            </a:pPr>
            <a:r>
              <a:rPr lang="en-US"/>
              <a:t>Tamper with loss-computation code, </a:t>
            </a:r>
            <a:r>
              <a:rPr b="1" lang="en-US"/>
              <a:t>without seeing</a:t>
            </a:r>
            <a:r>
              <a:rPr lang="en-US"/>
              <a:t> training data, model, or execution</a:t>
            </a:r>
            <a:endParaRPr/>
          </a:p>
          <a:p>
            <a:pPr indent="0" lvl="0" marL="228600" rtl="0" algn="l">
              <a:lnSpc>
                <a:spcPct val="90000"/>
              </a:lnSpc>
              <a:spcBef>
                <a:spcPts val="0"/>
              </a:spcBef>
              <a:spcAft>
                <a:spcPts val="0"/>
              </a:spcAft>
              <a:buNone/>
            </a:pPr>
            <a:r>
              <a:t/>
            </a:r>
            <a:endParaRPr b="1"/>
          </a:p>
          <a:p>
            <a:pPr indent="-228600" lvl="0" marL="228600" rtl="0" algn="l">
              <a:lnSpc>
                <a:spcPct val="90000"/>
              </a:lnSpc>
              <a:spcBef>
                <a:spcPts val="0"/>
              </a:spcBef>
              <a:spcAft>
                <a:spcPts val="0"/>
              </a:spcAft>
              <a:buClr>
                <a:srgbClr val="003057"/>
              </a:buClr>
              <a:buSzPts val="2400"/>
              <a:buChar char="•"/>
            </a:pPr>
            <a:r>
              <a:rPr b="1" lang="en-US"/>
              <a:t>Problem</a:t>
            </a:r>
            <a:endParaRPr/>
          </a:p>
          <a:p>
            <a:pPr indent="-266700" lvl="1" marL="685800" rtl="0" algn="l">
              <a:lnSpc>
                <a:spcPct val="90000"/>
              </a:lnSpc>
              <a:spcBef>
                <a:spcPts val="0"/>
              </a:spcBef>
              <a:spcAft>
                <a:spcPts val="0"/>
              </a:spcAft>
              <a:buClr>
                <a:srgbClr val="003057"/>
              </a:buClr>
              <a:buSzPts val="2400"/>
              <a:buChar char="•"/>
            </a:pPr>
            <a:r>
              <a:rPr lang="en-US"/>
              <a:t>Enables powerful backdoors while evading defenses designed for data/model attacks</a:t>
            </a:r>
            <a:endParaRPr/>
          </a:p>
        </p:txBody>
      </p:sp>
      <p:sp>
        <p:nvSpPr>
          <p:cNvPr id="98" name="Google Shape;98;p18"/>
          <p:cNvSpPr txBox="1"/>
          <p:nvPr>
            <p:ph type="title"/>
          </p:nvPr>
        </p:nvSpPr>
        <p:spPr>
          <a:xfrm>
            <a:off x="381000" y="200722"/>
            <a:ext cx="11430000" cy="10147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Motivation &amp; Problem</a:t>
            </a:r>
            <a:endParaRPr/>
          </a:p>
        </p:txBody>
      </p:sp>
      <p:pic>
        <p:nvPicPr>
          <p:cNvPr id="99" name="Google Shape;99;p18"/>
          <p:cNvPicPr preferRelativeResize="0"/>
          <p:nvPr/>
        </p:nvPicPr>
        <p:blipFill>
          <a:blip r:embed="rId3">
            <a:alphaModFix/>
          </a:blip>
          <a:stretch>
            <a:fillRect/>
          </a:stretch>
        </p:blipFill>
        <p:spPr>
          <a:xfrm>
            <a:off x="6740225" y="1260571"/>
            <a:ext cx="4924425" cy="4029075"/>
          </a:xfrm>
          <a:prstGeom prst="rect">
            <a:avLst/>
          </a:prstGeom>
          <a:noFill/>
          <a:ln cap="flat" cmpd="sng" w="19050">
            <a:solidFill>
              <a:schemeClr val="dk1"/>
            </a:solidFill>
            <a:prstDash val="solid"/>
            <a:round/>
            <a:headEnd len="sm" w="sm" type="none"/>
            <a:tailEnd len="sm" w="sm" type="none"/>
          </a:ln>
        </p:spPr>
      </p:pic>
      <p:sp>
        <p:nvSpPr>
          <p:cNvPr id="100" name="Google Shape;100;p18"/>
          <p:cNvSpPr txBox="1"/>
          <p:nvPr/>
        </p:nvSpPr>
        <p:spPr>
          <a:xfrm>
            <a:off x="6696002" y="5289631"/>
            <a:ext cx="51096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a:solidFill>
                  <a:schemeClr val="dk1"/>
                </a:solidFill>
              </a:rPr>
              <a:t>Blind backdoors target loss computation in the CI pipeline.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idx="1" type="body"/>
          </p:nvPr>
        </p:nvSpPr>
        <p:spPr>
          <a:xfrm>
            <a:off x="381000" y="1215475"/>
            <a:ext cx="7266300" cy="5113200"/>
          </a:xfrm>
          <a:prstGeom prst="rect">
            <a:avLst/>
          </a:prstGeom>
          <a:noFill/>
          <a:ln>
            <a:noFill/>
          </a:ln>
        </p:spPr>
        <p:txBody>
          <a:bodyPr anchorCtr="0" anchor="t" bIns="45700" lIns="91425" spcFirstLastPara="1" rIns="91425" wrap="square" tIns="45700">
            <a:normAutofit/>
          </a:bodyPr>
          <a:lstStyle/>
          <a:p>
            <a:pPr indent="-190500" lvl="0" marL="228600" rtl="0" algn="l">
              <a:lnSpc>
                <a:spcPct val="90000"/>
              </a:lnSpc>
              <a:spcBef>
                <a:spcPts val="0"/>
              </a:spcBef>
              <a:spcAft>
                <a:spcPts val="0"/>
              </a:spcAft>
              <a:buClr>
                <a:srgbClr val="003057"/>
              </a:buClr>
              <a:buSzPts val="1800"/>
              <a:buChar char="•"/>
            </a:pPr>
            <a:r>
              <a:rPr b="1" lang="en-US" sz="1800"/>
              <a:t>Attacker’s capability </a:t>
            </a:r>
            <a:endParaRPr b="1" sz="1800"/>
          </a:p>
          <a:p>
            <a:pPr indent="-228600" lvl="1" marL="685800" rtl="0" algn="l">
              <a:lnSpc>
                <a:spcPct val="90000"/>
              </a:lnSpc>
              <a:spcBef>
                <a:spcPts val="0"/>
              </a:spcBef>
              <a:spcAft>
                <a:spcPts val="0"/>
              </a:spcAft>
              <a:buClr>
                <a:srgbClr val="003057"/>
              </a:buClr>
              <a:buSzPts val="1800"/>
              <a:buChar char="•"/>
            </a:pPr>
            <a:r>
              <a:rPr lang="en-US" sz="1800"/>
              <a:t>Can tamper with loss computation code during training (supply-chain / code compromise). No direct access to training data, weights, or training logs.</a:t>
            </a:r>
            <a:endParaRPr sz="1800"/>
          </a:p>
          <a:p>
            <a:pPr indent="0" lvl="0" marL="228600" rtl="0" algn="l">
              <a:lnSpc>
                <a:spcPct val="90000"/>
              </a:lnSpc>
              <a:spcBef>
                <a:spcPts val="0"/>
              </a:spcBef>
              <a:spcAft>
                <a:spcPts val="0"/>
              </a:spcAft>
              <a:buNone/>
            </a:pPr>
            <a:r>
              <a:t/>
            </a:r>
            <a:endParaRPr b="1" sz="1800"/>
          </a:p>
          <a:p>
            <a:pPr indent="-190500" lvl="0" marL="228600" rtl="0" algn="l">
              <a:lnSpc>
                <a:spcPct val="90000"/>
              </a:lnSpc>
              <a:spcBef>
                <a:spcPts val="0"/>
              </a:spcBef>
              <a:spcAft>
                <a:spcPts val="0"/>
              </a:spcAft>
              <a:buClr>
                <a:srgbClr val="003057"/>
              </a:buClr>
              <a:buSzPts val="1800"/>
              <a:buChar char="•"/>
            </a:pPr>
            <a:r>
              <a:rPr b="1" lang="en-US" sz="1800"/>
              <a:t>Attacker’s knowledge about the model</a:t>
            </a:r>
            <a:endParaRPr sz="1800"/>
          </a:p>
          <a:p>
            <a:pPr indent="-228600" lvl="1" marL="685800" rtl="0" algn="l">
              <a:lnSpc>
                <a:spcPct val="90000"/>
              </a:lnSpc>
              <a:spcBef>
                <a:spcPts val="0"/>
              </a:spcBef>
              <a:spcAft>
                <a:spcPts val="0"/>
              </a:spcAft>
              <a:buClr>
                <a:srgbClr val="003057"/>
              </a:buClr>
              <a:buSzPts val="1800"/>
              <a:buChar char="•"/>
            </a:pPr>
            <a:r>
              <a:rPr lang="en-US" sz="1800"/>
              <a:t>Knows the problem the model solves and which parts of the training code to change but does not inspect dataset samples or final trained weights.</a:t>
            </a:r>
            <a:endParaRPr b="1" sz="1800"/>
          </a:p>
          <a:p>
            <a:pPr indent="0" lvl="0" marL="228600" rtl="0" algn="l">
              <a:lnSpc>
                <a:spcPct val="90000"/>
              </a:lnSpc>
              <a:spcBef>
                <a:spcPts val="0"/>
              </a:spcBef>
              <a:spcAft>
                <a:spcPts val="0"/>
              </a:spcAft>
              <a:buNone/>
            </a:pPr>
            <a:r>
              <a:t/>
            </a:r>
            <a:endParaRPr b="1" sz="1800"/>
          </a:p>
          <a:p>
            <a:pPr indent="-190500" lvl="0" marL="228600" rtl="0" algn="l">
              <a:lnSpc>
                <a:spcPct val="90000"/>
              </a:lnSpc>
              <a:spcBef>
                <a:spcPts val="0"/>
              </a:spcBef>
              <a:spcAft>
                <a:spcPts val="0"/>
              </a:spcAft>
              <a:buClr>
                <a:srgbClr val="003057"/>
              </a:buClr>
              <a:buSzPts val="1800"/>
              <a:buChar char="•"/>
            </a:pPr>
            <a:r>
              <a:rPr b="1" lang="en-US" sz="1800"/>
              <a:t>Attacker’s goal</a:t>
            </a:r>
            <a:endParaRPr sz="1800"/>
          </a:p>
          <a:p>
            <a:pPr indent="-228600" lvl="1" marL="685800" rtl="0" algn="l">
              <a:lnSpc>
                <a:spcPct val="90000"/>
              </a:lnSpc>
              <a:spcBef>
                <a:spcPts val="0"/>
              </a:spcBef>
              <a:spcAft>
                <a:spcPts val="0"/>
              </a:spcAft>
              <a:buClr>
                <a:srgbClr val="003057"/>
              </a:buClr>
              <a:buSzPts val="1800"/>
              <a:buChar char="•"/>
            </a:pPr>
            <a:r>
              <a:rPr lang="en-US" sz="1800"/>
              <a:t>Targetted : cause specific outputs/execute </a:t>
            </a:r>
            <a:r>
              <a:rPr lang="en-US" sz="1800"/>
              <a:t>specific</a:t>
            </a:r>
            <a:r>
              <a:rPr lang="en-US" sz="1800"/>
              <a:t> tasks</a:t>
            </a:r>
            <a:endParaRPr sz="1800"/>
          </a:p>
          <a:p>
            <a:pPr indent="-228600" lvl="1" marL="685800" rtl="0" algn="l">
              <a:lnSpc>
                <a:spcPct val="90000"/>
              </a:lnSpc>
              <a:spcBef>
                <a:spcPts val="0"/>
              </a:spcBef>
              <a:spcAft>
                <a:spcPts val="0"/>
              </a:spcAft>
              <a:buSzPts val="1800"/>
              <a:buChar char="•"/>
            </a:pPr>
            <a:r>
              <a:rPr lang="en-US" sz="1800"/>
              <a:t>Can implement multiple targeted behaviors or task-level switches.</a:t>
            </a:r>
            <a:endParaRPr sz="1800"/>
          </a:p>
          <a:p>
            <a:pPr indent="0" lvl="0" marL="228600" rtl="0" algn="l">
              <a:lnSpc>
                <a:spcPct val="90000"/>
              </a:lnSpc>
              <a:spcBef>
                <a:spcPts val="0"/>
              </a:spcBef>
              <a:spcAft>
                <a:spcPts val="0"/>
              </a:spcAft>
              <a:buNone/>
            </a:pPr>
            <a:r>
              <a:t/>
            </a:r>
            <a:endParaRPr b="1" sz="1800"/>
          </a:p>
          <a:p>
            <a:pPr indent="-190500" lvl="0" marL="228600" rtl="0" algn="l">
              <a:lnSpc>
                <a:spcPct val="90000"/>
              </a:lnSpc>
              <a:spcBef>
                <a:spcPts val="0"/>
              </a:spcBef>
              <a:spcAft>
                <a:spcPts val="0"/>
              </a:spcAft>
              <a:buClr>
                <a:srgbClr val="003057"/>
              </a:buClr>
              <a:buSzPts val="1800"/>
              <a:buChar char="•"/>
            </a:pPr>
            <a:r>
              <a:rPr b="1" lang="en-US" sz="1800"/>
              <a:t>Perceptibility of trigger</a:t>
            </a:r>
            <a:endParaRPr b="1" sz="1800"/>
          </a:p>
          <a:p>
            <a:pPr indent="-228600" lvl="1" marL="685800" rtl="0" algn="l">
              <a:lnSpc>
                <a:spcPct val="90000"/>
              </a:lnSpc>
              <a:spcBef>
                <a:spcPts val="0"/>
              </a:spcBef>
              <a:spcAft>
                <a:spcPts val="0"/>
              </a:spcAft>
              <a:buClr>
                <a:srgbClr val="003057"/>
              </a:buClr>
              <a:buSzPts val="1800"/>
              <a:buChar char="•"/>
            </a:pPr>
            <a:r>
              <a:rPr lang="en-US" sz="1800"/>
              <a:t>Imperceptible (single pixel, tiny patch) or perceptible (physical object, phrase).</a:t>
            </a:r>
            <a:endParaRPr sz="1800"/>
          </a:p>
          <a:p>
            <a:pPr indent="-228600" lvl="1" marL="685800" rtl="0" algn="l">
              <a:lnSpc>
                <a:spcPct val="90000"/>
              </a:lnSpc>
              <a:spcBef>
                <a:spcPts val="0"/>
              </a:spcBef>
              <a:spcAft>
                <a:spcPts val="0"/>
              </a:spcAft>
              <a:buSzPts val="1800"/>
              <a:buChar char="•"/>
            </a:pPr>
            <a:r>
              <a:rPr lang="en-US" sz="1800"/>
              <a:t>can use natural language as a trigger, so the model changes behavior when it sees certain words already in the data.</a:t>
            </a:r>
            <a:endParaRPr sz="1800"/>
          </a:p>
        </p:txBody>
      </p:sp>
      <p:sp>
        <p:nvSpPr>
          <p:cNvPr id="106" name="Google Shape;106;p19"/>
          <p:cNvSpPr txBox="1"/>
          <p:nvPr>
            <p:ph type="title"/>
          </p:nvPr>
        </p:nvSpPr>
        <p:spPr>
          <a:xfrm>
            <a:off x="381000" y="200722"/>
            <a:ext cx="11430000" cy="1014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Threat Model</a:t>
            </a:r>
            <a:endParaRPr/>
          </a:p>
        </p:txBody>
      </p:sp>
      <p:pic>
        <p:nvPicPr>
          <p:cNvPr id="107" name="Google Shape;107;p19" title="Screenshot 2025-10-01 at 10.13.34 AM.png"/>
          <p:cNvPicPr preferRelativeResize="0"/>
          <p:nvPr/>
        </p:nvPicPr>
        <p:blipFill>
          <a:blip r:embed="rId3">
            <a:alphaModFix/>
          </a:blip>
          <a:stretch>
            <a:fillRect/>
          </a:stretch>
        </p:blipFill>
        <p:spPr>
          <a:xfrm>
            <a:off x="7517950" y="1368025"/>
            <a:ext cx="4674051" cy="1956950"/>
          </a:xfrm>
          <a:prstGeom prst="rect">
            <a:avLst/>
          </a:prstGeom>
          <a:noFill/>
          <a:ln>
            <a:noFill/>
          </a:ln>
        </p:spPr>
      </p:pic>
      <p:pic>
        <p:nvPicPr>
          <p:cNvPr id="108" name="Google Shape;108;p19" title="Screenshot 2025-10-01 at 10.14.50 AM.png"/>
          <p:cNvPicPr preferRelativeResize="0"/>
          <p:nvPr/>
        </p:nvPicPr>
        <p:blipFill>
          <a:blip r:embed="rId4">
            <a:alphaModFix/>
          </a:blip>
          <a:stretch>
            <a:fillRect/>
          </a:stretch>
        </p:blipFill>
        <p:spPr>
          <a:xfrm>
            <a:off x="8513563" y="3477375"/>
            <a:ext cx="2682825" cy="209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idx="1" type="body"/>
          </p:nvPr>
        </p:nvSpPr>
        <p:spPr>
          <a:xfrm>
            <a:off x="381000" y="1215475"/>
            <a:ext cx="6467400" cy="5542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3057"/>
              </a:buClr>
              <a:buSzPts val="2400"/>
              <a:buChar char="•"/>
            </a:pPr>
            <a:r>
              <a:rPr b="1" lang="en-US"/>
              <a:t>Wrap the loss</a:t>
            </a:r>
            <a:endParaRPr b="1"/>
          </a:p>
          <a:p>
            <a:pPr indent="-266700" lvl="1" marL="685800" rtl="0" algn="l">
              <a:lnSpc>
                <a:spcPct val="90000"/>
              </a:lnSpc>
              <a:spcBef>
                <a:spcPts val="0"/>
              </a:spcBef>
              <a:spcAft>
                <a:spcPts val="0"/>
              </a:spcAft>
              <a:buClr>
                <a:srgbClr val="003057"/>
              </a:buClr>
              <a:buSzPts val="2400"/>
              <a:buChar char="•"/>
            </a:pPr>
            <a:r>
              <a:rPr lang="en-US"/>
              <a:t>Injects a loss wrapper into training code. When clean loss (</a:t>
            </a:r>
            <a:r>
              <a:rPr lang="en-US">
                <a:solidFill>
                  <a:schemeClr val="dk1"/>
                </a:solidFill>
              </a:rPr>
              <a:t>𝓁</a:t>
            </a:r>
            <a:r>
              <a:rPr baseline="-25000" lang="en-US"/>
              <a:t>m</a:t>
            </a:r>
            <a:r>
              <a:rPr lang="en-US"/>
              <a:t> &lt; 𝑇) → route to backdoor objective</a:t>
            </a:r>
            <a:br>
              <a:rPr lang="en-US"/>
            </a:br>
            <a:endParaRPr/>
          </a:p>
          <a:p>
            <a:pPr indent="-228600" lvl="0" marL="228600" rtl="0" algn="l">
              <a:lnSpc>
                <a:spcPct val="90000"/>
              </a:lnSpc>
              <a:spcBef>
                <a:spcPts val="0"/>
              </a:spcBef>
              <a:spcAft>
                <a:spcPts val="0"/>
              </a:spcAft>
              <a:buClr>
                <a:srgbClr val="003057"/>
              </a:buClr>
              <a:buSzPts val="2400"/>
              <a:buChar char="•"/>
            </a:pPr>
            <a:r>
              <a:rPr b="1" lang="en-US"/>
              <a:t>Synthetic triggers</a:t>
            </a:r>
            <a:endParaRPr/>
          </a:p>
          <a:p>
            <a:pPr indent="-266700" lvl="1" marL="685800" rtl="0" algn="l">
              <a:lnSpc>
                <a:spcPct val="90000"/>
              </a:lnSpc>
              <a:spcBef>
                <a:spcPts val="0"/>
              </a:spcBef>
              <a:spcAft>
                <a:spcPts val="0"/>
              </a:spcAft>
              <a:buClr>
                <a:srgbClr val="003057"/>
              </a:buClr>
              <a:buSzPts val="2400"/>
              <a:buChar char="•"/>
            </a:pPr>
            <a:r>
              <a:rPr lang="en-US"/>
              <a:t>Computes malicious loss 𝓁</a:t>
            </a:r>
            <a:r>
              <a:rPr baseline="-25000" lang="en-US"/>
              <a:t>m*</a:t>
            </a:r>
            <a:r>
              <a:rPr lang="en-US"/>
              <a:t> on attacker-fixed </a:t>
            </a:r>
            <a:r>
              <a:rPr lang="en-US"/>
              <a:t>pseudo</a:t>
            </a:r>
            <a:r>
              <a:rPr lang="en-US"/>
              <a:t>-inputs 𝜇,𝑣 through same model</a:t>
            </a:r>
            <a:br>
              <a:rPr lang="en-US"/>
            </a:br>
            <a:endParaRPr/>
          </a:p>
          <a:p>
            <a:pPr indent="-228600" lvl="0" marL="228600" rtl="0" algn="l">
              <a:lnSpc>
                <a:spcPct val="90000"/>
              </a:lnSpc>
              <a:spcBef>
                <a:spcPts val="0"/>
              </a:spcBef>
              <a:spcAft>
                <a:spcPts val="0"/>
              </a:spcAft>
              <a:buClr>
                <a:srgbClr val="003057"/>
              </a:buClr>
              <a:buSzPts val="2400"/>
              <a:buChar char="•"/>
            </a:pPr>
            <a:r>
              <a:rPr b="1" lang="en-US"/>
              <a:t>Balanced objective</a:t>
            </a:r>
            <a:endParaRPr/>
          </a:p>
          <a:p>
            <a:pPr indent="-266700" lvl="1" marL="685800" rtl="0" algn="l">
              <a:lnSpc>
                <a:spcPct val="90000"/>
              </a:lnSpc>
              <a:spcBef>
                <a:spcPts val="0"/>
              </a:spcBef>
              <a:spcAft>
                <a:spcPts val="0"/>
              </a:spcAft>
              <a:buClr>
                <a:srgbClr val="003057"/>
              </a:buClr>
              <a:buSzPts val="2400"/>
              <a:buChar char="•"/>
            </a:pPr>
            <a:r>
              <a:rPr lang="en-US"/>
              <a:t>Uses MGDA to combine losses </a:t>
            </a:r>
            <a:r>
              <a:rPr lang="en-US">
                <a:solidFill>
                  <a:schemeClr val="dk1"/>
                </a:solidFill>
              </a:rPr>
              <a:t>𝓁</a:t>
            </a:r>
            <a:r>
              <a:rPr baseline="-25000" lang="en-US"/>
              <a:t>blind</a:t>
            </a:r>
            <a:r>
              <a:rPr lang="en-US"/>
              <a:t> = 𝛼</a:t>
            </a:r>
            <a:r>
              <a:rPr baseline="-25000" lang="en-US"/>
              <a:t>0</a:t>
            </a:r>
            <a:r>
              <a:rPr lang="en-US">
                <a:solidFill>
                  <a:schemeClr val="dk1"/>
                </a:solidFill>
              </a:rPr>
              <a:t>𝓁</a:t>
            </a:r>
            <a:r>
              <a:rPr baseline="-25000" lang="en-US">
                <a:solidFill>
                  <a:schemeClr val="dk1"/>
                </a:solidFill>
              </a:rPr>
              <a:t>m</a:t>
            </a:r>
            <a:r>
              <a:rPr lang="en-US">
                <a:solidFill>
                  <a:schemeClr val="dk1"/>
                </a:solidFill>
              </a:rPr>
              <a:t> + 𝛼</a:t>
            </a:r>
            <a:r>
              <a:rPr baseline="-25000" lang="en-US">
                <a:solidFill>
                  <a:schemeClr val="dk1"/>
                </a:solidFill>
              </a:rPr>
              <a:t>1</a:t>
            </a:r>
            <a:r>
              <a:rPr lang="en-US">
                <a:solidFill>
                  <a:schemeClr val="dk1"/>
                </a:solidFill>
              </a:rPr>
              <a:t>𝓁</a:t>
            </a:r>
            <a:r>
              <a:rPr baseline="-25000" lang="en-US">
                <a:solidFill>
                  <a:schemeClr val="dk1"/>
                </a:solidFill>
              </a:rPr>
              <a:t>m*</a:t>
            </a:r>
            <a:r>
              <a:rPr lang="en-US">
                <a:solidFill>
                  <a:schemeClr val="dk1"/>
                </a:solidFill>
              </a:rPr>
              <a:t> while keeping clean accuracy stable</a:t>
            </a:r>
            <a:endParaRPr/>
          </a:p>
          <a:p>
            <a:pPr indent="0" lvl="0" marL="228600" rtl="0" algn="l">
              <a:lnSpc>
                <a:spcPct val="90000"/>
              </a:lnSpc>
              <a:spcBef>
                <a:spcPts val="0"/>
              </a:spcBef>
              <a:spcAft>
                <a:spcPts val="0"/>
              </a:spcAft>
              <a:buNone/>
            </a:pPr>
            <a:r>
              <a:t/>
            </a:r>
            <a:endParaRPr b="1"/>
          </a:p>
          <a:p>
            <a:pPr indent="-228600" lvl="0" marL="228600" rtl="0" algn="l">
              <a:lnSpc>
                <a:spcPct val="90000"/>
              </a:lnSpc>
              <a:spcBef>
                <a:spcPts val="0"/>
              </a:spcBef>
              <a:spcAft>
                <a:spcPts val="0"/>
              </a:spcAft>
              <a:buClr>
                <a:srgbClr val="003057"/>
              </a:buClr>
              <a:buSzPts val="2400"/>
              <a:buChar char="•"/>
            </a:pPr>
            <a:r>
              <a:rPr b="1" lang="en-US"/>
              <a:t>Stealthy training</a:t>
            </a:r>
            <a:endParaRPr/>
          </a:p>
          <a:p>
            <a:pPr indent="-266700" lvl="1" marL="685800" rtl="0" algn="l">
              <a:lnSpc>
                <a:spcPct val="90000"/>
              </a:lnSpc>
              <a:spcBef>
                <a:spcPts val="0"/>
              </a:spcBef>
              <a:spcAft>
                <a:spcPts val="0"/>
              </a:spcAft>
              <a:buClr>
                <a:srgbClr val="003057"/>
              </a:buClr>
              <a:buSzPts val="2400"/>
              <a:buChar char="•"/>
            </a:pPr>
            <a:r>
              <a:rPr lang="en-US"/>
              <a:t>Backprop/optimizer stay unchanged → only the loss path is compromised, so attack remains blind to </a:t>
            </a:r>
            <a:r>
              <a:rPr b="1" lang="en-US"/>
              <a:t>data and weights</a:t>
            </a:r>
            <a:endParaRPr/>
          </a:p>
        </p:txBody>
      </p:sp>
      <p:sp>
        <p:nvSpPr>
          <p:cNvPr id="114" name="Google Shape;114;p20"/>
          <p:cNvSpPr txBox="1"/>
          <p:nvPr>
            <p:ph type="title"/>
          </p:nvPr>
        </p:nvSpPr>
        <p:spPr>
          <a:xfrm>
            <a:off x="381000" y="200722"/>
            <a:ext cx="11430000" cy="1014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When the Loss is the Trigger</a:t>
            </a:r>
            <a:endParaRPr/>
          </a:p>
        </p:txBody>
      </p:sp>
      <p:sp>
        <p:nvSpPr>
          <p:cNvPr id="115" name="Google Shape;115;p20"/>
          <p:cNvSpPr txBox="1"/>
          <p:nvPr/>
        </p:nvSpPr>
        <p:spPr>
          <a:xfrm>
            <a:off x="6889190" y="4972279"/>
            <a:ext cx="5109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a:solidFill>
                  <a:schemeClr val="dk1"/>
                </a:solidFill>
              </a:rPr>
              <a:t>Injected loss wrapper mixes clean and backdoor losses (MGDA) in training code.</a:t>
            </a:r>
            <a:endParaRPr/>
          </a:p>
        </p:txBody>
      </p:sp>
      <p:pic>
        <p:nvPicPr>
          <p:cNvPr id="116" name="Google Shape;116;p20"/>
          <p:cNvPicPr preferRelativeResize="0"/>
          <p:nvPr/>
        </p:nvPicPr>
        <p:blipFill>
          <a:blip r:embed="rId3">
            <a:alphaModFix/>
          </a:blip>
          <a:stretch>
            <a:fillRect/>
          </a:stretch>
        </p:blipFill>
        <p:spPr>
          <a:xfrm>
            <a:off x="6972226" y="1909838"/>
            <a:ext cx="4943525" cy="3038313"/>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idx="1" type="body"/>
          </p:nvPr>
        </p:nvSpPr>
        <p:spPr>
          <a:xfrm>
            <a:off x="381000" y="1215475"/>
            <a:ext cx="11430000" cy="5113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3057"/>
              </a:buClr>
              <a:buSzPts val="2400"/>
              <a:buChar char="•"/>
            </a:pPr>
            <a:r>
              <a:rPr b="1" lang="en-US"/>
              <a:t>Limitation of prior work </a:t>
            </a:r>
            <a:endParaRPr b="1"/>
          </a:p>
          <a:p>
            <a:pPr indent="-266700" lvl="1" marL="685800" rtl="0" algn="l">
              <a:lnSpc>
                <a:spcPct val="90000"/>
              </a:lnSpc>
              <a:spcBef>
                <a:spcPts val="0"/>
              </a:spcBef>
              <a:spcAft>
                <a:spcPts val="0"/>
              </a:spcAft>
              <a:buClr>
                <a:srgbClr val="003057"/>
              </a:buClr>
              <a:buSzPts val="2400"/>
              <a:buChar char="•"/>
            </a:pPr>
            <a:r>
              <a:rPr lang="en-US"/>
              <a:t>Backdoors like </a:t>
            </a:r>
            <a:r>
              <a:rPr b="1" lang="en-US"/>
              <a:t>BadNets (Gu et al., 2017)</a:t>
            </a:r>
            <a:r>
              <a:rPr lang="en-US"/>
              <a:t> and model-replacement/trojaning assume access to training data or model weights → unrealistic in supply-chain settings</a:t>
            </a:r>
            <a:endParaRPr/>
          </a:p>
          <a:p>
            <a:pPr indent="0" lvl="0" marL="228600" rtl="0" algn="l">
              <a:lnSpc>
                <a:spcPct val="90000"/>
              </a:lnSpc>
              <a:spcBef>
                <a:spcPts val="0"/>
              </a:spcBef>
              <a:spcAft>
                <a:spcPts val="0"/>
              </a:spcAft>
              <a:buNone/>
            </a:pPr>
            <a:r>
              <a:t/>
            </a:r>
            <a:endParaRPr b="1"/>
          </a:p>
          <a:p>
            <a:pPr indent="-228600" lvl="0" marL="228600" rtl="0" algn="l">
              <a:lnSpc>
                <a:spcPct val="90000"/>
              </a:lnSpc>
              <a:spcBef>
                <a:spcPts val="0"/>
              </a:spcBef>
              <a:spcAft>
                <a:spcPts val="0"/>
              </a:spcAft>
              <a:buClr>
                <a:srgbClr val="003057"/>
              </a:buClr>
              <a:buSzPts val="2400"/>
              <a:buChar char="•"/>
            </a:pPr>
            <a:r>
              <a:rPr b="1" lang="en-US"/>
              <a:t>New contribution</a:t>
            </a:r>
            <a:endParaRPr/>
          </a:p>
          <a:p>
            <a:pPr indent="-266700" lvl="1" marL="685800" rtl="0" algn="l">
              <a:lnSpc>
                <a:spcPct val="90000"/>
              </a:lnSpc>
              <a:spcBef>
                <a:spcPts val="0"/>
              </a:spcBef>
              <a:spcAft>
                <a:spcPts val="0"/>
              </a:spcAft>
              <a:buClr>
                <a:srgbClr val="003057"/>
              </a:buClr>
              <a:buSzPts val="2400"/>
              <a:buChar char="•"/>
            </a:pPr>
            <a:r>
              <a:rPr lang="en-US"/>
              <a:t>Proposes the first blind, loss-computation backdoor attack, requiring </a:t>
            </a:r>
            <a:r>
              <a:rPr b="1" lang="en-US"/>
              <a:t>only tampered training code</a:t>
            </a:r>
            <a:endParaRPr b="1"/>
          </a:p>
          <a:p>
            <a:pPr indent="0" lvl="0" marL="228600" rtl="0" algn="l">
              <a:lnSpc>
                <a:spcPct val="90000"/>
              </a:lnSpc>
              <a:spcBef>
                <a:spcPts val="0"/>
              </a:spcBef>
              <a:spcAft>
                <a:spcPts val="0"/>
              </a:spcAft>
              <a:buNone/>
            </a:pPr>
            <a:r>
              <a:t/>
            </a:r>
            <a:endParaRPr b="1"/>
          </a:p>
          <a:p>
            <a:pPr indent="-228600" lvl="0" marL="228600" rtl="0" algn="l">
              <a:lnSpc>
                <a:spcPct val="90000"/>
              </a:lnSpc>
              <a:spcBef>
                <a:spcPts val="0"/>
              </a:spcBef>
              <a:spcAft>
                <a:spcPts val="0"/>
              </a:spcAft>
              <a:buClr>
                <a:srgbClr val="003057"/>
              </a:buClr>
              <a:buSzPts val="2400"/>
              <a:buChar char="•"/>
            </a:pPr>
            <a:r>
              <a:rPr b="1" lang="en-US"/>
              <a:t>Stronger attacks</a:t>
            </a:r>
            <a:r>
              <a:rPr lang="en-US"/>
              <a:t> </a:t>
            </a:r>
            <a:endParaRPr/>
          </a:p>
          <a:p>
            <a:pPr indent="-266700" lvl="1" marL="685800" rtl="0" algn="l">
              <a:lnSpc>
                <a:spcPct val="90000"/>
              </a:lnSpc>
              <a:spcBef>
                <a:spcPts val="0"/>
              </a:spcBef>
              <a:spcAft>
                <a:spcPts val="0"/>
              </a:spcAft>
              <a:buClr>
                <a:srgbClr val="003057"/>
              </a:buClr>
              <a:buSzPts val="2400"/>
              <a:buChar char="•"/>
            </a:pPr>
            <a:r>
              <a:rPr lang="en-US"/>
              <a:t>Demonstrates single-pixel, physical, semantic, and covert task-switching backdoors, even multiple triggers in one model, all while preserving main accuracy</a:t>
            </a:r>
            <a:endParaRPr/>
          </a:p>
          <a:p>
            <a:pPr indent="0" lvl="0" marL="228600" rtl="0" algn="l">
              <a:lnSpc>
                <a:spcPct val="90000"/>
              </a:lnSpc>
              <a:spcBef>
                <a:spcPts val="0"/>
              </a:spcBef>
              <a:spcAft>
                <a:spcPts val="0"/>
              </a:spcAft>
              <a:buNone/>
            </a:pPr>
            <a:r>
              <a:t/>
            </a:r>
            <a:endParaRPr b="1"/>
          </a:p>
          <a:p>
            <a:pPr indent="-228600" lvl="0" marL="228600" rtl="0" algn="l">
              <a:lnSpc>
                <a:spcPct val="90000"/>
              </a:lnSpc>
              <a:spcBef>
                <a:spcPts val="0"/>
              </a:spcBef>
              <a:spcAft>
                <a:spcPts val="0"/>
              </a:spcAft>
              <a:buClr>
                <a:srgbClr val="003057"/>
              </a:buClr>
              <a:buSzPts val="2400"/>
              <a:buChar char="•"/>
            </a:pPr>
            <a:r>
              <a:rPr b="1" lang="en-US"/>
              <a:t>Defense gap</a:t>
            </a:r>
            <a:endParaRPr b="1"/>
          </a:p>
          <a:p>
            <a:pPr indent="-266700" lvl="1" marL="685800" rtl="0" algn="l">
              <a:lnSpc>
                <a:spcPct val="90000"/>
              </a:lnSpc>
              <a:spcBef>
                <a:spcPts val="0"/>
              </a:spcBef>
              <a:spcAft>
                <a:spcPts val="0"/>
              </a:spcAft>
              <a:buClr>
                <a:srgbClr val="003057"/>
              </a:buClr>
              <a:buSzPts val="2400"/>
              <a:buChar char="•"/>
            </a:pPr>
            <a:r>
              <a:rPr lang="en-US"/>
              <a:t>Shows evasion of methods like </a:t>
            </a:r>
            <a:r>
              <a:rPr b="1" lang="en-US"/>
              <a:t>Neural Cleanse (Wang et al., 2019)</a:t>
            </a:r>
            <a:r>
              <a:rPr lang="en-US"/>
              <a:t>, highlighting the need for new defenses (e.g., trusted computational graphs)</a:t>
            </a:r>
            <a:endParaRPr/>
          </a:p>
        </p:txBody>
      </p:sp>
      <p:sp>
        <p:nvSpPr>
          <p:cNvPr id="122" name="Google Shape;122;p21"/>
          <p:cNvSpPr txBox="1"/>
          <p:nvPr>
            <p:ph type="title"/>
          </p:nvPr>
        </p:nvSpPr>
        <p:spPr>
          <a:xfrm>
            <a:off x="381000" y="200722"/>
            <a:ext cx="11430000" cy="1014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Main Contributions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idx="1" type="body"/>
          </p:nvPr>
        </p:nvSpPr>
        <p:spPr>
          <a:xfrm>
            <a:off x="381000" y="1215475"/>
            <a:ext cx="11430000" cy="5113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3057"/>
              </a:buClr>
              <a:buSzPts val="2400"/>
              <a:buChar char="•"/>
            </a:pPr>
            <a:r>
              <a:rPr b="1" lang="en-US"/>
              <a:t>Relies on MGDA balancing - </a:t>
            </a:r>
            <a:r>
              <a:rPr lang="en-US"/>
              <a:t>costly at scale</a:t>
            </a:r>
            <a:endParaRPr/>
          </a:p>
          <a:p>
            <a:pPr indent="0" lvl="0" marL="228600" rtl="0" algn="l">
              <a:lnSpc>
                <a:spcPct val="90000"/>
              </a:lnSpc>
              <a:spcBef>
                <a:spcPts val="0"/>
              </a:spcBef>
              <a:spcAft>
                <a:spcPts val="0"/>
              </a:spcAft>
              <a:buNone/>
            </a:pPr>
            <a:r>
              <a:t/>
            </a:r>
            <a:endParaRPr b="1"/>
          </a:p>
          <a:p>
            <a:pPr indent="-228600" lvl="0" marL="228600" rtl="0" algn="l">
              <a:lnSpc>
                <a:spcPct val="90000"/>
              </a:lnSpc>
              <a:spcBef>
                <a:spcPts val="0"/>
              </a:spcBef>
              <a:spcAft>
                <a:spcPts val="0"/>
              </a:spcAft>
              <a:buClr>
                <a:srgbClr val="003057"/>
              </a:buClr>
              <a:buSzPts val="2400"/>
              <a:buChar char="•"/>
            </a:pPr>
            <a:r>
              <a:rPr b="1" lang="en-US"/>
              <a:t>Extra forward/backward work - </a:t>
            </a:r>
            <a:r>
              <a:rPr lang="en-US"/>
              <a:t>detectable in practice since training systems can flag persistent increases or spikes in runtime, GPU utilization etc</a:t>
            </a:r>
            <a:endParaRPr/>
          </a:p>
          <a:p>
            <a:pPr indent="0" lvl="0" marL="228600" rtl="0" algn="l">
              <a:lnSpc>
                <a:spcPct val="90000"/>
              </a:lnSpc>
              <a:spcBef>
                <a:spcPts val="0"/>
              </a:spcBef>
              <a:spcAft>
                <a:spcPts val="0"/>
              </a:spcAft>
              <a:buNone/>
            </a:pPr>
            <a:r>
              <a:t/>
            </a:r>
            <a:endParaRPr b="1"/>
          </a:p>
          <a:p>
            <a:pPr indent="-228600" lvl="0" marL="228600" rtl="0" algn="l">
              <a:lnSpc>
                <a:spcPct val="90000"/>
              </a:lnSpc>
              <a:spcBef>
                <a:spcPts val="0"/>
              </a:spcBef>
              <a:spcAft>
                <a:spcPts val="0"/>
              </a:spcAft>
              <a:buClr>
                <a:srgbClr val="003057"/>
              </a:buClr>
              <a:buSzPts val="2400"/>
              <a:buChar char="•"/>
            </a:pPr>
            <a:r>
              <a:rPr b="1" lang="en-US"/>
              <a:t>Not tested with a wide variety of triggers - </a:t>
            </a:r>
            <a:r>
              <a:rPr lang="en-US"/>
              <a:t>Paper only shows a few examples (single pixel, patch, a phrase). We don’t know how well the attack holds up across many possible triggers or under natural variation.</a:t>
            </a:r>
            <a:endParaRPr/>
          </a:p>
          <a:p>
            <a:pPr indent="0" lvl="0" marL="0" rtl="0" algn="l">
              <a:lnSpc>
                <a:spcPct val="90000"/>
              </a:lnSpc>
              <a:spcBef>
                <a:spcPts val="0"/>
              </a:spcBef>
              <a:spcAft>
                <a:spcPts val="0"/>
              </a:spcAft>
              <a:buNone/>
            </a:pPr>
            <a:r>
              <a:t/>
            </a:r>
            <a:endParaRPr/>
          </a:p>
          <a:p>
            <a:pPr indent="-228600" lvl="0" marL="228600" rtl="0" algn="l">
              <a:spcBef>
                <a:spcPts val="0"/>
              </a:spcBef>
              <a:spcAft>
                <a:spcPts val="0"/>
              </a:spcAft>
              <a:buClr>
                <a:schemeClr val="dk1"/>
              </a:buClr>
              <a:buSzPts val="2400"/>
              <a:buChar char="•"/>
            </a:pPr>
            <a:r>
              <a:rPr b="1" lang="en-US">
                <a:solidFill>
                  <a:schemeClr val="dk1"/>
                </a:solidFill>
              </a:rPr>
              <a:t>Limited evaluation on large models</a:t>
            </a:r>
            <a:endParaRPr b="1">
              <a:solidFill>
                <a:schemeClr val="dk1"/>
              </a:solidFill>
            </a:endParaRPr>
          </a:p>
          <a:p>
            <a:pPr indent="0" lvl="0" marL="0" rtl="0" algn="l">
              <a:spcBef>
                <a:spcPts val="0"/>
              </a:spcBef>
              <a:spcAft>
                <a:spcPts val="0"/>
              </a:spcAft>
              <a:buNone/>
            </a:pPr>
            <a:r>
              <a:t/>
            </a:r>
            <a:endParaRPr b="1">
              <a:solidFill>
                <a:schemeClr val="dk1"/>
              </a:solidFill>
            </a:endParaRPr>
          </a:p>
          <a:p>
            <a:pPr indent="-266700" lvl="0" marL="228600" rtl="0" algn="l">
              <a:spcBef>
                <a:spcPts val="0"/>
              </a:spcBef>
              <a:spcAft>
                <a:spcPts val="0"/>
              </a:spcAft>
              <a:buClr>
                <a:schemeClr val="dk1"/>
              </a:buClr>
              <a:buSzPts val="2400"/>
              <a:buChar char="•"/>
            </a:pPr>
            <a:r>
              <a:rPr b="1" lang="en-US">
                <a:solidFill>
                  <a:schemeClr val="dk1"/>
                </a:solidFill>
              </a:rPr>
              <a:t>Covert task-switching only shown on toy datasets</a:t>
            </a:r>
            <a:r>
              <a:rPr lang="en-US">
                <a:solidFill>
                  <a:schemeClr val="dk1"/>
                </a:solidFill>
              </a:rPr>
              <a:t> </a:t>
            </a:r>
            <a:r>
              <a:rPr b="1" lang="en-US">
                <a:solidFill>
                  <a:schemeClr val="dk1"/>
                </a:solidFill>
              </a:rPr>
              <a:t>-</a:t>
            </a:r>
            <a:r>
              <a:rPr lang="en-US">
                <a:solidFill>
                  <a:schemeClr val="dk1"/>
                </a:solidFill>
              </a:rPr>
              <a:t> Novel backdoors like hidden extra tasks (sum/multiply) are proven on MultiMNIST, but not tested on large, real-world models</a:t>
            </a:r>
            <a:endParaRPr>
              <a:solidFill>
                <a:schemeClr val="dk1"/>
              </a:solidFill>
            </a:endParaRPr>
          </a:p>
          <a:p>
            <a:pPr indent="0" lvl="0" marL="0" rtl="0" algn="l">
              <a:spcBef>
                <a:spcPts val="0"/>
              </a:spcBef>
              <a:spcAft>
                <a:spcPts val="0"/>
              </a:spcAft>
              <a:buNone/>
            </a:pPr>
            <a:r>
              <a:t/>
            </a:r>
            <a:endParaRPr b="1">
              <a:solidFill>
                <a:schemeClr val="dk1"/>
              </a:solidFill>
            </a:endParaRPr>
          </a:p>
        </p:txBody>
      </p:sp>
      <p:sp>
        <p:nvSpPr>
          <p:cNvPr id="128" name="Google Shape;128;p22"/>
          <p:cNvSpPr txBox="1"/>
          <p:nvPr>
            <p:ph type="title"/>
          </p:nvPr>
        </p:nvSpPr>
        <p:spPr>
          <a:xfrm>
            <a:off x="381000" y="200722"/>
            <a:ext cx="11430000" cy="1014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Weaknesses - Methodology &amp; Experiments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idx="1" type="body"/>
          </p:nvPr>
        </p:nvSpPr>
        <p:spPr>
          <a:xfrm>
            <a:off x="381000" y="1215475"/>
            <a:ext cx="11430000" cy="5113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3057"/>
              </a:buClr>
              <a:buSzPts val="2400"/>
              <a:buChar char="•"/>
            </a:pPr>
            <a:r>
              <a:rPr b="1" lang="en-US"/>
              <a:t>Requires access to loss code - </a:t>
            </a:r>
            <a:r>
              <a:rPr lang="en-US"/>
              <a:t>realistic but not universal</a:t>
            </a:r>
            <a:r>
              <a:rPr b="1" lang="en-US"/>
              <a:t> </a:t>
            </a:r>
            <a:endParaRPr b="1"/>
          </a:p>
          <a:p>
            <a:pPr indent="0" lvl="0" marL="228600" rtl="0" algn="l">
              <a:lnSpc>
                <a:spcPct val="90000"/>
              </a:lnSpc>
              <a:spcBef>
                <a:spcPts val="0"/>
              </a:spcBef>
              <a:spcAft>
                <a:spcPts val="0"/>
              </a:spcAft>
              <a:buNone/>
            </a:pPr>
            <a:r>
              <a:t/>
            </a:r>
            <a:endParaRPr b="1"/>
          </a:p>
          <a:p>
            <a:pPr indent="-190500" lvl="0" marL="228600" rtl="0" algn="l">
              <a:lnSpc>
                <a:spcPct val="90000"/>
              </a:lnSpc>
              <a:spcBef>
                <a:spcPts val="0"/>
              </a:spcBef>
              <a:spcAft>
                <a:spcPts val="0"/>
              </a:spcAft>
              <a:buSzPts val="1800"/>
              <a:buChar char="•"/>
            </a:pPr>
            <a:r>
              <a:rPr b="1" lang="en-US"/>
              <a:t>Requires knowledge of training API - </a:t>
            </a:r>
            <a:r>
              <a:rPr lang="en-US"/>
              <a:t>attacker must know where to insert code.</a:t>
            </a:r>
            <a:endParaRPr/>
          </a:p>
          <a:p>
            <a:pPr indent="0" lvl="0" marL="228600" rtl="0" algn="l">
              <a:lnSpc>
                <a:spcPct val="90000"/>
              </a:lnSpc>
              <a:spcBef>
                <a:spcPts val="0"/>
              </a:spcBef>
              <a:spcAft>
                <a:spcPts val="0"/>
              </a:spcAft>
              <a:buNone/>
            </a:pPr>
            <a:r>
              <a:t/>
            </a:r>
            <a:endParaRPr b="1"/>
          </a:p>
          <a:p>
            <a:pPr indent="-228600" lvl="0" marL="228600" rtl="0" algn="l">
              <a:lnSpc>
                <a:spcPct val="90000"/>
              </a:lnSpc>
              <a:spcBef>
                <a:spcPts val="0"/>
              </a:spcBef>
              <a:spcAft>
                <a:spcPts val="0"/>
              </a:spcAft>
              <a:buClr>
                <a:srgbClr val="003057"/>
              </a:buClr>
              <a:buSzPts val="2400"/>
              <a:buChar char="•"/>
            </a:pPr>
            <a:r>
              <a:rPr b="1" lang="en-US"/>
              <a:t>E</a:t>
            </a:r>
            <a:r>
              <a:rPr b="1" lang="en-US"/>
              <a:t>thical discussion is shallow</a:t>
            </a:r>
            <a:endParaRPr/>
          </a:p>
          <a:p>
            <a:pPr indent="0" lvl="0" marL="0" rtl="0" algn="l">
              <a:lnSpc>
                <a:spcPct val="90000"/>
              </a:lnSpc>
              <a:spcBef>
                <a:spcPts val="0"/>
              </a:spcBef>
              <a:spcAft>
                <a:spcPts val="0"/>
              </a:spcAft>
              <a:buNone/>
            </a:pPr>
            <a:r>
              <a:t/>
            </a:r>
            <a:endParaRPr/>
          </a:p>
          <a:p>
            <a:pPr indent="-228600" lvl="0" marL="228600" rtl="0" algn="l">
              <a:spcBef>
                <a:spcPts val="0"/>
              </a:spcBef>
              <a:spcAft>
                <a:spcPts val="0"/>
              </a:spcAft>
              <a:buClr>
                <a:schemeClr val="dk1"/>
              </a:buClr>
              <a:buSzPts val="2400"/>
              <a:buChar char="•"/>
            </a:pPr>
            <a:r>
              <a:rPr b="1" lang="en-US">
                <a:solidFill>
                  <a:schemeClr val="dk1"/>
                </a:solidFill>
              </a:rPr>
              <a:t>Dense explanations - </a:t>
            </a:r>
            <a:r>
              <a:rPr lang="en-US">
                <a:solidFill>
                  <a:schemeClr val="dk1"/>
                </a:solidFill>
              </a:rPr>
              <a:t>MGDA + Frank-Wolfe math is hard to follow, little intuition</a:t>
            </a:r>
            <a:endParaRPr>
              <a:solidFill>
                <a:schemeClr val="dk1"/>
              </a:solidFill>
            </a:endParaRPr>
          </a:p>
          <a:p>
            <a:pPr indent="0" lvl="0" marL="22860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457200" rtl="0" algn="l">
              <a:spcBef>
                <a:spcPts val="0"/>
              </a:spcBef>
              <a:spcAft>
                <a:spcPts val="0"/>
              </a:spcAft>
              <a:buNone/>
            </a:pPr>
            <a:r>
              <a:t/>
            </a:r>
            <a:endParaRPr b="1">
              <a:solidFill>
                <a:schemeClr val="dk1"/>
              </a:solidFill>
            </a:endParaRPr>
          </a:p>
        </p:txBody>
      </p:sp>
      <p:sp>
        <p:nvSpPr>
          <p:cNvPr id="134" name="Google Shape;134;p23"/>
          <p:cNvSpPr txBox="1"/>
          <p:nvPr>
            <p:ph type="title"/>
          </p:nvPr>
        </p:nvSpPr>
        <p:spPr>
          <a:xfrm>
            <a:off x="381000" y="200722"/>
            <a:ext cx="11430000" cy="1014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Weaknesses - Broader Issues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2447108" y="1846217"/>
            <a:ext cx="8906692" cy="259515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6000"/>
              <a:buFont typeface="Roboto"/>
              <a:buNone/>
            </a:pPr>
            <a:r>
              <a:rPr lang="en-US"/>
              <a:t>Practical Examples</a:t>
            </a:r>
            <a:endParaRPr/>
          </a:p>
        </p:txBody>
      </p:sp>
      <p:sp>
        <p:nvSpPr>
          <p:cNvPr id="140" name="Google Shape;140;p24"/>
          <p:cNvSpPr txBox="1"/>
          <p:nvPr>
            <p:ph idx="1" type="body"/>
          </p:nvPr>
        </p:nvSpPr>
        <p:spPr>
          <a:xfrm>
            <a:off x="2447108" y="4441370"/>
            <a:ext cx="8906692" cy="62593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idx="1" type="body"/>
          </p:nvPr>
        </p:nvSpPr>
        <p:spPr>
          <a:xfrm>
            <a:off x="381000" y="1215475"/>
            <a:ext cx="11430000" cy="593400"/>
          </a:xfrm>
          <a:prstGeom prst="rect">
            <a:avLst/>
          </a:prstGeom>
          <a:noFill/>
          <a:ln>
            <a:noFill/>
          </a:ln>
        </p:spPr>
        <p:txBody>
          <a:bodyPr anchorCtr="0" anchor="t" bIns="45700" lIns="91425" spcFirstLastPara="1" rIns="91425" wrap="square" tIns="45700">
            <a:normAutofit/>
          </a:bodyPr>
          <a:lstStyle/>
          <a:p>
            <a:pPr indent="-190500" lvl="0" marL="228600" rtl="0" algn="l">
              <a:lnSpc>
                <a:spcPct val="90000"/>
              </a:lnSpc>
              <a:spcBef>
                <a:spcPts val="0"/>
              </a:spcBef>
              <a:spcAft>
                <a:spcPts val="0"/>
              </a:spcAft>
              <a:buClr>
                <a:srgbClr val="003057"/>
              </a:buClr>
              <a:buSzPts val="1800"/>
              <a:buChar char="•"/>
            </a:pPr>
            <a:r>
              <a:rPr b="1" lang="en-US" sz="1800"/>
              <a:t>Yes -&gt; https://github.com/ebagdasa/backdoors101</a:t>
            </a:r>
            <a:endParaRPr sz="1800"/>
          </a:p>
        </p:txBody>
      </p:sp>
      <p:sp>
        <p:nvSpPr>
          <p:cNvPr id="146" name="Google Shape;146;p25"/>
          <p:cNvSpPr txBox="1"/>
          <p:nvPr>
            <p:ph type="title"/>
          </p:nvPr>
        </p:nvSpPr>
        <p:spPr>
          <a:xfrm>
            <a:off x="381000" y="200722"/>
            <a:ext cx="11430000" cy="1014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Does this have a Git Repo ? </a:t>
            </a:r>
            <a:endParaRPr/>
          </a:p>
        </p:txBody>
      </p:sp>
      <p:pic>
        <p:nvPicPr>
          <p:cNvPr id="147" name="Google Shape;147;p25"/>
          <p:cNvPicPr preferRelativeResize="0"/>
          <p:nvPr/>
        </p:nvPicPr>
        <p:blipFill>
          <a:blip r:embed="rId3">
            <a:alphaModFix/>
          </a:blip>
          <a:stretch>
            <a:fillRect/>
          </a:stretch>
        </p:blipFill>
        <p:spPr>
          <a:xfrm>
            <a:off x="737575" y="1679475"/>
            <a:ext cx="9956500" cy="48363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tle Page">
  <a:themeElements>
    <a:clrScheme name="Custom 1">
      <a:dk1>
        <a:srgbClr val="003057"/>
      </a:dk1>
      <a:lt1>
        <a:srgbClr val="FFFFFF"/>
      </a:lt1>
      <a:dk2>
        <a:srgbClr val="545859"/>
      </a:dk2>
      <a:lt2>
        <a:srgbClr val="D6DBD3"/>
      </a:lt2>
      <a:accent1>
        <a:srgbClr val="B3A369"/>
      </a:accent1>
      <a:accent2>
        <a:srgbClr val="64CCC9"/>
      </a:accent2>
      <a:accent3>
        <a:srgbClr val="A3D233"/>
      </a:accent3>
      <a:accent4>
        <a:srgbClr val="EAAA00"/>
      </a:accent4>
      <a:accent5>
        <a:srgbClr val="008C95"/>
      </a:accent5>
      <a:accent6>
        <a:srgbClr val="7800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Page">
  <a:themeElements>
    <a:clrScheme name="GT Theme">
      <a:dk1>
        <a:srgbClr val="003057"/>
      </a:dk1>
      <a:lt1>
        <a:srgbClr val="FFFFFF"/>
      </a:lt1>
      <a:dk2>
        <a:srgbClr val="545859"/>
      </a:dk2>
      <a:lt2>
        <a:srgbClr val="D6DBD3"/>
      </a:lt2>
      <a:accent1>
        <a:srgbClr val="B3A369"/>
      </a:accent1>
      <a:accent2>
        <a:srgbClr val="003057"/>
      </a:accent2>
      <a:accent3>
        <a:srgbClr val="54585A"/>
      </a:accent3>
      <a:accent4>
        <a:srgbClr val="D6DBD4"/>
      </a:accent4>
      <a:accent5>
        <a:srgbClr val="F9F6E5"/>
      </a:accent5>
      <a:accent6>
        <a:srgbClr val="EAAA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